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4"/>
  </p:sldMasterIdLst>
  <p:notesMasterIdLst>
    <p:notesMasterId r:id="rId24"/>
  </p:notesMasterIdLst>
  <p:sldIdLst>
    <p:sldId id="270" r:id="rId5"/>
    <p:sldId id="287" r:id="rId6"/>
    <p:sldId id="295" r:id="rId7"/>
    <p:sldId id="299" r:id="rId8"/>
    <p:sldId id="306" r:id="rId9"/>
    <p:sldId id="307" r:id="rId10"/>
    <p:sldId id="288" r:id="rId11"/>
    <p:sldId id="300" r:id="rId12"/>
    <p:sldId id="289" r:id="rId13"/>
    <p:sldId id="298" r:id="rId14"/>
    <p:sldId id="305" r:id="rId15"/>
    <p:sldId id="302" r:id="rId16"/>
    <p:sldId id="296" r:id="rId17"/>
    <p:sldId id="290" r:id="rId18"/>
    <p:sldId id="297" r:id="rId19"/>
    <p:sldId id="304" r:id="rId20"/>
    <p:sldId id="291" r:id="rId21"/>
    <p:sldId id="303" r:id="rId22"/>
    <p:sldId id="293" r:id="rId23"/>
  </p:sldIdLst>
  <p:sldSz cx="9144000" cy="6858000" type="screen4x3"/>
  <p:notesSz cx="6858000" cy="9144000"/>
  <p:embeddedFontLst>
    <p:embeddedFont>
      <p:font typeface="游ゴシック" panose="020B0400000000000000" pitchFamily="34" charset="-128"/>
      <p:regular r:id="rId25"/>
      <p:bold r:id="rId26"/>
    </p:embeddedFont>
    <p:embeddedFont>
      <p:font typeface="Bahnschrift Condensed" panose="020B0604020202020204" charset="0"/>
      <p:regular r:id="rId27"/>
      <p:bold r:id="rId28"/>
    </p:embeddedFont>
    <p:embeddedFont>
      <p:font typeface="Century Gothic" panose="020B0502020202020204" pitchFamily="34" charset="0"/>
      <p:regular r:id="rId29"/>
      <p:bold r:id="rId30"/>
      <p:italic r:id="rId31"/>
      <p:boldItalic r:id="rId32"/>
    </p:embeddedFont>
    <p:embeddedFont>
      <p:font typeface="Meiryo" panose="020B0604030504040204" pitchFamily="34" charset="-128"/>
      <p:regular r:id="rId33"/>
      <p:bold r:id="rId34"/>
      <p:italic r:id="rId35"/>
      <p:boldItalic r:id="rId36"/>
    </p:embeddedFont>
    <p:embeddedFont>
      <p:font typeface="Meiryo" panose="020B0604030504040204" pitchFamily="34" charset="-128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472C4"/>
    <a:srgbClr val="FF7C80"/>
    <a:srgbClr val="74CAEE"/>
    <a:srgbClr val="FFFFFF"/>
    <a:srgbClr val="CC99FF"/>
    <a:srgbClr val="FFFF99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C7442E-C133-AE19-FC7C-9C5999F34669}" v="20" dt="2020-02-25T03:57:40.965"/>
    <p1510:client id="{7F5E2DD7-61B1-4F51-9921-0B328B65349F}" v="60" dt="2020-02-21T04:24:54.995"/>
    <p1510:client id="{FDDCBBDE-741D-CE91-B141-3D05F39A5B1A}" v="29" dt="2020-02-21T04:16:46.4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300" y="-9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font" Target="fonts/font10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72246-DBFD-4EF9-A53E-3603791B3A16}" type="datetimeFigureOut">
              <a:rPr kumimoji="1" lang="ja-JP" altLang="en-US" smtClean="0"/>
              <a:t>2020/2/24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233A8A-C14E-4B21-B228-4D1831F8ED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9733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4AD6-C6A9-4C5E-9788-5C2956ACA0A8}" type="datetime1">
              <a:rPr kumimoji="1" lang="ja-JP" altLang="en-US" smtClean="0"/>
              <a:t>2020/2/24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0003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96CDE-FCEC-4058-B41A-998C8FCC4EBB}" type="datetime1">
              <a:rPr kumimoji="1" lang="ja-JP" altLang="en-US" smtClean="0"/>
              <a:t>2020/2/24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938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13BB-D60E-4F0F-97CD-09689C5E4BBA}" type="datetime1">
              <a:rPr kumimoji="1" lang="ja-JP" altLang="en-US" smtClean="0"/>
              <a:t>2020/2/24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1872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0AB36-C508-40AE-B247-FC9A50C8DBAB}" type="datetime1">
              <a:rPr kumimoji="1" lang="ja-JP" altLang="en-US" smtClean="0"/>
              <a:t>2020/2/24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7596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DB782-27F3-4FB3-ACB7-CDC9C0AFB335}" type="datetime1">
              <a:rPr kumimoji="1" lang="ja-JP" altLang="en-US" smtClean="0"/>
              <a:t>2020/2/24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8907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118D1-0398-4067-9E1C-38DF593B8084}" type="datetime1">
              <a:rPr kumimoji="1" lang="ja-JP" altLang="en-US" smtClean="0"/>
              <a:t>2020/2/24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0414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CC487-9278-492A-9780-752495BDFA7F}" type="datetime1">
              <a:rPr kumimoji="1" lang="ja-JP" altLang="en-US" smtClean="0"/>
              <a:t>2020/2/24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7283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C08CC-CBF0-4394-86CE-A092A6A51B4B}" type="datetime1">
              <a:rPr kumimoji="1" lang="ja-JP" altLang="en-US" smtClean="0"/>
              <a:t>2020/2/24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950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868A3-9745-4A15-BE94-C4602B5C659F}" type="datetime1">
              <a:rPr kumimoji="1" lang="ja-JP" altLang="en-US" smtClean="0"/>
              <a:t>2020/2/24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5379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3E00E-426C-48D1-B2CB-F76EB1D20E37}" type="datetime1">
              <a:rPr kumimoji="1" lang="ja-JP" altLang="en-US" smtClean="0"/>
              <a:t>2020/2/24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0958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A257D-7C86-4F08-99ED-0A1F3A3FAC23}" type="datetime1">
              <a:rPr kumimoji="1" lang="ja-JP" altLang="en-US" smtClean="0"/>
              <a:t>2020/2/24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1306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51749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78F90C-90C9-47DA-9961-AED210D9633D}" type="datetime1">
              <a:rPr kumimoji="1" lang="ja-JP" altLang="en-US" smtClean="0"/>
              <a:t>2020/2/24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9287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0000"/>
                </a:solidFill>
                <a:latin typeface="Bahnschrift Condensed" panose="020B0502040204020203" pitchFamily="34" charset="0"/>
              </a:defRPr>
            </a:lvl1pPr>
          </a:lstStyle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9287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/>
                </a:solidFill>
                <a:latin typeface="Bahnschrift Condensed" panose="020B0502040204020203" pitchFamily="34" charset="0"/>
              </a:defRPr>
            </a:lvl1pPr>
          </a:lstStyle>
          <a:p>
            <a:fld id="{A1D1B427-6BB8-45E6-A1F2-9E04AE67DC91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386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346EBB32-73BD-4A9D-95CD-6440B2FFEA54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70" name="スライド番号プレースホルダー 69">
            <a:extLst>
              <a:ext uri="{FF2B5EF4-FFF2-40B4-BE49-F238E27FC236}">
                <a16:creationId xmlns:a16="http://schemas.microsoft.com/office/drawing/2014/main" id="{4977799A-134E-490C-8B05-5969A93B1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1</a:t>
            </a:fld>
            <a:endParaRPr kumimoji="1" lang="ja-JP" altLang="en-US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9EBA0994-951E-4FE0-B26A-83BD0CE7793D}"/>
              </a:ext>
            </a:extLst>
          </p:cNvPr>
          <p:cNvSpPr txBox="1"/>
          <p:nvPr/>
        </p:nvSpPr>
        <p:spPr>
          <a:xfrm>
            <a:off x="415419" y="538799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/>
              <a:t>●更新履歴</a:t>
            </a:r>
          </a:p>
        </p:txBody>
      </p:sp>
      <p:graphicFrame>
        <p:nvGraphicFramePr>
          <p:cNvPr id="43" name="表 42">
            <a:extLst>
              <a:ext uri="{FF2B5EF4-FFF2-40B4-BE49-F238E27FC236}">
                <a16:creationId xmlns:a16="http://schemas.microsoft.com/office/drawing/2014/main" id="{E6AEA78D-08BD-4515-B35D-A340838D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890847"/>
              </p:ext>
            </p:extLst>
          </p:nvPr>
        </p:nvGraphicFramePr>
        <p:xfrm>
          <a:off x="599845" y="969361"/>
          <a:ext cx="6144578" cy="518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109">
                  <a:extLst>
                    <a:ext uri="{9D8B030D-6E8A-4147-A177-3AD203B41FA5}">
                      <a16:colId xmlns:a16="http://schemas.microsoft.com/office/drawing/2014/main" val="2274898723"/>
                    </a:ext>
                  </a:extLst>
                </a:gridCol>
                <a:gridCol w="2763064">
                  <a:extLst>
                    <a:ext uri="{9D8B030D-6E8A-4147-A177-3AD203B41FA5}">
                      <a16:colId xmlns:a16="http://schemas.microsoft.com/office/drawing/2014/main" val="3224386025"/>
                    </a:ext>
                  </a:extLst>
                </a:gridCol>
                <a:gridCol w="2605405">
                  <a:extLst>
                    <a:ext uri="{9D8B030D-6E8A-4147-A177-3AD203B41FA5}">
                      <a16:colId xmlns:a16="http://schemas.microsoft.com/office/drawing/2014/main" val="25352420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更新日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主な内容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備考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926113"/>
                  </a:ext>
                </a:extLst>
              </a:tr>
              <a:tr h="211158">
                <a:tc>
                  <a:txBody>
                    <a:bodyPr/>
                    <a:lstStyle/>
                    <a:p>
                      <a:r>
                        <a:rPr kumimoji="1" lang="en-US" altLang="ja-JP" sz="800"/>
                        <a:t>2019.11.13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書類作成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9165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/>
                        <a:t>2019.11.27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ガチャチケットについて追記</a:t>
                      </a:r>
                      <a:endParaRPr kumimoji="1" lang="en-US" altLang="ja-JP" sz="800"/>
                    </a:p>
                    <a:p>
                      <a:r>
                        <a:rPr kumimoji="1" lang="ja-JP" altLang="en-US" sz="800"/>
                        <a:t>チケットを所持している場合の</a:t>
                      </a:r>
                      <a:r>
                        <a:rPr kumimoji="1" lang="en-US" altLang="ja-JP" sz="800"/>
                        <a:t>UI</a:t>
                      </a:r>
                      <a:r>
                        <a:rPr kumimoji="1" lang="ja-JP" altLang="en-US" sz="800"/>
                        <a:t>を追記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38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/>
                        <a:t>2019.11.30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ガチャの抽選方法について追記</a:t>
                      </a:r>
                      <a:endParaRPr kumimoji="1"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273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/>
                        <a:t>2019.12.04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b="0">
                          <a:latin typeface="+mn-ea"/>
                        </a:rPr>
                        <a:t>ガチャトップ画面の表示物を変更</a:t>
                      </a:r>
                      <a:endParaRPr kumimoji="1" lang="en-US" altLang="ja-JP" sz="800" b="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8774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/>
                        <a:t>2019.12.24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スタンプにカードの内容修正</a:t>
                      </a:r>
                      <a:endParaRPr kumimoji="1" lang="en-US" altLang="ja-JP" sz="800"/>
                    </a:p>
                    <a:p>
                      <a:r>
                        <a:rPr kumimoji="1" lang="ja-JP" altLang="en-US" sz="800"/>
                        <a:t>クリスタル不足画面を削除</a:t>
                      </a:r>
                      <a:endParaRPr kumimoji="1" lang="en-US" altLang="ja-JP" sz="800"/>
                    </a:p>
                    <a:p>
                      <a:r>
                        <a:rPr kumimoji="1" lang="ja-JP" altLang="en-US" sz="800"/>
                        <a:t>スタンプのアイテムを直接付与に変更</a:t>
                      </a:r>
                      <a:endParaRPr kumimoji="1" lang="en-US" altLang="ja-JP" sz="800"/>
                    </a:p>
                    <a:p>
                      <a:r>
                        <a:rPr kumimoji="1" lang="ja-JP" altLang="en-US" sz="800"/>
                        <a:t>画面遷移を更新</a:t>
                      </a:r>
                      <a:endParaRPr kumimoji="1"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661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/>
                        <a:t>2019.12.25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アイテムの詳細について追加</a:t>
                      </a:r>
                      <a:endParaRPr kumimoji="1"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2959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/>
                        <a:t>2020.01.27</a:t>
                      </a:r>
                      <a:endParaRPr kumimoji="1" lang="ja-JP" altLang="en-US" sz="800"/>
                    </a:p>
                    <a:p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ja-JP" sz="800" b="0">
                          <a:latin typeface="+mn-ea"/>
                        </a:rPr>
                        <a:t>p.2</a:t>
                      </a:r>
                      <a:r>
                        <a:rPr lang="ja-JP" altLang="en-US" sz="800" b="0">
                          <a:latin typeface="+mn-ea"/>
                        </a:rPr>
                        <a:t> </a:t>
                      </a:r>
                      <a:r>
                        <a:rPr kumimoji="1" lang="ja-JP" altLang="en-US" sz="800" b="0">
                          <a:latin typeface="+mn-ea"/>
                        </a:rPr>
                        <a:t> ガチャの種類について追記（鈴木）</a:t>
                      </a:r>
                      <a:endParaRPr kumimoji="1" lang="en-US" altLang="ja-JP" sz="800" b="0"/>
                    </a:p>
                    <a:p>
                      <a:r>
                        <a:rPr kumimoji="1" lang="en-US" altLang="ja-JP" sz="800" b="0">
                          <a:latin typeface="+mn-ea"/>
                        </a:rPr>
                        <a:t>p.3</a:t>
                      </a:r>
                      <a:r>
                        <a:rPr lang="ja-JP" altLang="en-US" sz="800" b="0">
                          <a:latin typeface="+mn-ea"/>
                        </a:rPr>
                        <a:t> </a:t>
                      </a:r>
                      <a:r>
                        <a:rPr kumimoji="1" lang="ja-JP" altLang="en-US" sz="800" b="0">
                          <a:latin typeface="+mn-ea"/>
                        </a:rPr>
                        <a:t> ガチャのピックアップについて記載（鈴木）</a:t>
                      </a:r>
                      <a:endParaRPr kumimoji="1" lang="en-US" altLang="ja-JP" sz="800" b="0">
                        <a:latin typeface="+mn-ea"/>
                      </a:endParaRPr>
                    </a:p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ja-JP" sz="800" b="0">
                          <a:latin typeface="+mn-ea"/>
                        </a:rPr>
                        <a:t>p.6</a:t>
                      </a:r>
                      <a:r>
                        <a:rPr lang="ja-JP" altLang="en-US" sz="800" b="0">
                          <a:latin typeface="+mn-ea"/>
                        </a:rPr>
                        <a:t> </a:t>
                      </a:r>
                      <a:r>
                        <a:rPr kumimoji="1" lang="ja-JP" altLang="en-US" sz="800" b="0">
                          <a:latin typeface="+mn-ea"/>
                        </a:rPr>
                        <a:t> ガチャ一覧画面を追加（鈴木）</a:t>
                      </a:r>
                      <a:endParaRPr kumimoji="1" lang="en-US" altLang="ja-JP" sz="800" b="0"/>
                    </a:p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ja-JP" sz="800" b="0">
                          <a:latin typeface="+mn-ea"/>
                        </a:rPr>
                        <a:t>p.7</a:t>
                      </a:r>
                      <a:r>
                        <a:rPr lang="en-US" altLang="ja-JP" sz="800" b="0">
                          <a:latin typeface="+mn-ea"/>
                        </a:rPr>
                        <a:t> </a:t>
                      </a:r>
                      <a:r>
                        <a:rPr kumimoji="1" lang="en-US" altLang="ja-JP" sz="800" b="0">
                          <a:latin typeface="+mn-ea"/>
                        </a:rPr>
                        <a:t> </a:t>
                      </a:r>
                      <a:r>
                        <a:rPr kumimoji="1" lang="ja-JP" altLang="en-US" sz="800" b="0">
                          <a:latin typeface="+mn-ea"/>
                        </a:rPr>
                        <a:t>ガチャトップ画面の表示物を変更（鈴木）</a:t>
                      </a:r>
                      <a:endParaRPr kumimoji="1" lang="en-US" altLang="ja-JP" sz="800" b="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4460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/>
                        <a:t>2020.01.28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ja-JP" sz="800" b="0">
                          <a:latin typeface="+mn-ea"/>
                        </a:rPr>
                        <a:t>p.2</a:t>
                      </a:r>
                      <a:r>
                        <a:rPr lang="ja-JP" altLang="en-US" sz="800" b="0">
                          <a:latin typeface="+mn-ea"/>
                        </a:rPr>
                        <a:t> </a:t>
                      </a:r>
                      <a:r>
                        <a:rPr kumimoji="1" lang="ja-JP" altLang="en-US" sz="800" b="0">
                          <a:latin typeface="+mn-ea"/>
                        </a:rPr>
                        <a:t> ガチャの種類について追記（鈴木）</a:t>
                      </a:r>
                      <a:endParaRPr kumimoji="1" lang="en-US" altLang="ja-JP" sz="800" b="0">
                        <a:latin typeface="+mn-ea"/>
                      </a:endParaRPr>
                    </a:p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ja-JP" sz="800" b="0">
                          <a:latin typeface="+mn-ea"/>
                        </a:rPr>
                        <a:t>p.3</a:t>
                      </a:r>
                      <a:r>
                        <a:rPr lang="ja-JP" altLang="en-US" sz="800" b="0">
                          <a:latin typeface="+mn-ea"/>
                        </a:rPr>
                        <a:t> </a:t>
                      </a:r>
                      <a:r>
                        <a:rPr kumimoji="1" lang="ja-JP" altLang="en-US" sz="800" b="0">
                          <a:latin typeface="+mn-ea"/>
                        </a:rPr>
                        <a:t> ガチャチケットについて追記（鈴木）</a:t>
                      </a:r>
                      <a:endParaRPr kumimoji="1" lang="en-US" altLang="ja-JP" sz="800" b="0">
                        <a:latin typeface="+mn-ea"/>
                      </a:endParaRPr>
                    </a:p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ja-JP" sz="800" b="0">
                          <a:latin typeface="+mn-ea"/>
                        </a:rPr>
                        <a:t>p.10</a:t>
                      </a:r>
                      <a:r>
                        <a:rPr lang="ja-JP" altLang="en-US" sz="800" b="0">
                          <a:latin typeface="+mn-ea"/>
                        </a:rPr>
                        <a:t> </a:t>
                      </a:r>
                      <a:r>
                        <a:rPr kumimoji="1" lang="ja-JP" altLang="en-US" sz="800" b="0">
                          <a:latin typeface="+mn-ea"/>
                        </a:rPr>
                        <a:t> ガチャスタンプ確認画面について記載（鈴木）</a:t>
                      </a:r>
                      <a:endParaRPr kumimoji="1" lang="en-US" altLang="ja-JP" sz="800" b="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44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/>
                        <a:t>2020.01.28</a:t>
                      </a:r>
                      <a:endParaRPr kumimoji="1" lang="ja-JP" altLang="en-US" sz="80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1" lang="en-US" sz="800" b="0" i="0" u="none" strike="noStrike" noProof="0">
                          <a:latin typeface="Century Gothic"/>
                        </a:rPr>
                        <a:t>p.</a:t>
                      </a:r>
                      <a:r>
                        <a:rPr lang="en-US" sz="800" b="0" i="0" u="none" strike="noStrike" noProof="0">
                          <a:latin typeface="Century Gothic"/>
                        </a:rPr>
                        <a:t>8   </a:t>
                      </a:r>
                      <a:r>
                        <a:rPr lang="ja-JP" altLang="en-US" sz="800" b="0" i="0" u="none" strike="noStrike" noProof="0">
                          <a:latin typeface="Century Gothic"/>
                        </a:rPr>
                        <a:t>ガチャバナーの演出</a:t>
                      </a:r>
                      <a:r>
                        <a:rPr kumimoji="1" lang="ja-JP" sz="800" b="0" i="0" u="none" strike="noStrike" noProof="0">
                          <a:latin typeface="Century Gothic"/>
                        </a:rPr>
                        <a:t>を追加（鈴木）</a:t>
                      </a:r>
                      <a:endParaRPr kumimoji="1" lang="en-US" sz="800" b="0" i="0" u="none" strike="noStrike" noProof="0">
                        <a:latin typeface="Century Gothic"/>
                      </a:endParaRPr>
                    </a:p>
                    <a:p>
                      <a:pPr lvl="0">
                        <a:buNone/>
                      </a:pPr>
                      <a:r>
                        <a:rPr lang="en-US" altLang="ja-JP" sz="800"/>
                        <a:t>p.10 TR</a:t>
                      </a:r>
                      <a:r>
                        <a:rPr lang="ja-JP" altLang="en-US" sz="800"/>
                        <a:t>ストーリー確認用の画面遷移を追加（鈴木）</a:t>
                      </a:r>
                      <a:endParaRPr lang="en-US" altLang="ja-JP" sz="800"/>
                    </a:p>
                    <a:p>
                      <a:r>
                        <a:rPr kumimoji="1" lang="en-US" altLang="ja-JP" sz="800"/>
                        <a:t>p.14 web view</a:t>
                      </a:r>
                      <a:r>
                        <a:rPr kumimoji="1" lang="ja-JP" altLang="en-US" sz="800"/>
                        <a:t>について記載（</a:t>
                      </a:r>
                      <a:r>
                        <a:rPr lang="ja-JP" altLang="en-US" sz="800"/>
                        <a:t>鈴木</a:t>
                      </a:r>
                      <a:r>
                        <a:rPr kumimoji="1" lang="ja-JP" altLang="en-US" sz="800"/>
                        <a:t>）</a:t>
                      </a:r>
                      <a:endParaRPr kumimoji="1"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37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/>
                        <a:t>2020.02.05</a:t>
                      </a:r>
                      <a:endParaRPr kumimoji="1" lang="ja-JP" altLang="en-US" sz="80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/>
                        <a:t>p.2</a:t>
                      </a:r>
                      <a:r>
                        <a:rPr lang="ja-JP" altLang="en-US" sz="800"/>
                        <a:t> </a:t>
                      </a:r>
                      <a:r>
                        <a:rPr kumimoji="1" lang="ja-JP" altLang="en-US" sz="800"/>
                        <a:t> ガチャの管理について記載（鈴木）</a:t>
                      </a:r>
                      <a:endParaRPr kumimoji="1" lang="en-US" altLang="ja-JP" sz="800"/>
                    </a:p>
                    <a:p>
                      <a:pPr lvl="0">
                        <a:buNone/>
                      </a:pPr>
                      <a:r>
                        <a:rPr lang="en-US" sz="800" b="0" i="0" u="none" strike="noStrike" noProof="0">
                          <a:latin typeface="Century Gothic"/>
                        </a:rPr>
                        <a:t>p.8/9  </a:t>
                      </a:r>
                      <a:r>
                        <a:rPr lang="ja-JP" altLang="en-US" sz="800" b="0" i="0" u="none" strike="noStrike" noProof="0">
                          <a:latin typeface="Century Gothic"/>
                        </a:rPr>
                        <a:t>ガチャトップ画面のバナー説明を追記（鈴木）</a:t>
                      </a:r>
                      <a:endParaRPr kumimoji="1" lang="en-US" altLang="ja-JP" sz="800" b="0" i="0" u="none" strike="noStrike" noProof="0">
                        <a:latin typeface="Century Gothic"/>
                      </a:endParaRPr>
                    </a:p>
                    <a:p>
                      <a:pPr lvl="0">
                        <a:buNone/>
                      </a:pPr>
                      <a:r>
                        <a:rPr kumimoji="1" lang="ja-JP" altLang="en-US" sz="800" b="0" i="0" u="none" strike="noStrike" noProof="0">
                          <a:latin typeface="Century Gothic"/>
                        </a:rPr>
                        <a:t>画面</a:t>
                      </a:r>
                      <a:r>
                        <a:rPr kumimoji="1" lang="en-US" altLang="ja-JP" sz="800" b="0" i="0" u="none" strike="noStrike" noProof="0">
                          <a:latin typeface="Century Gothic"/>
                        </a:rPr>
                        <a:t>ID</a:t>
                      </a:r>
                      <a:r>
                        <a:rPr kumimoji="1" lang="ja-JP" altLang="en-US" sz="800" b="0" i="0" u="none" strike="noStrike" noProof="0">
                          <a:latin typeface="Century Gothic"/>
                        </a:rPr>
                        <a:t>を記載（鈴木）</a:t>
                      </a:r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883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800"/>
                        <a:t>2020.02.07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800" b="0" i="0" u="none" strike="noStrike" noProof="0">
                          <a:latin typeface="Meiryo"/>
                          <a:ea typeface="Meiryo"/>
                        </a:rPr>
                        <a:t>p.5/6  アドベンチャー終了ダイアログを削除（鈴木）</a:t>
                      </a:r>
                      <a:endParaRPr lang="en-US" sz="800" b="0" i="0" u="none" strike="noStrike" noProof="0">
                        <a:latin typeface="Century Gothic"/>
                      </a:endParaRPr>
                    </a:p>
                    <a:p>
                      <a:pPr lvl="0">
                        <a:buNone/>
                      </a:pPr>
                      <a:r>
                        <a:rPr lang="en-US" altLang="ja-JP" sz="800"/>
                        <a:t>p.13  TR</a:t>
                      </a:r>
                      <a:r>
                        <a:rPr lang="ja-JP" altLang="en-US" sz="800"/>
                        <a:t>ストーリー終了ダイアログを削除（鈴木）</a:t>
                      </a:r>
                      <a:endParaRPr lang="en-US" altLang="ja-JP" sz="800"/>
                    </a:p>
                    <a:p>
                      <a:pPr lvl="0">
                        <a:buNone/>
                      </a:pPr>
                      <a:r>
                        <a:rPr lang="ja-JP" altLang="en-US" sz="800"/>
                        <a:t>画面</a:t>
                      </a:r>
                      <a:r>
                        <a:rPr lang="en-US" altLang="ja-JP" sz="800"/>
                        <a:t>ID</a:t>
                      </a:r>
                      <a:r>
                        <a:rPr lang="ja-JP" altLang="en-US" sz="800"/>
                        <a:t>を更新（鈴木）</a:t>
                      </a:r>
                      <a:endParaRPr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39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/>
                        <a:t>2020.02.18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/>
                        <a:t>p.5</a:t>
                      </a:r>
                      <a:r>
                        <a:rPr kumimoji="1" lang="ja-JP" altLang="en-US" sz="800"/>
                        <a:t>  ガチャのコントロールについて記載（鈴木）</a:t>
                      </a:r>
                      <a:endParaRPr kumimoji="1" lang="en-US" altLang="ja-JP" sz="800"/>
                    </a:p>
                    <a:p>
                      <a:r>
                        <a:rPr kumimoji="1" lang="en-US" altLang="ja-JP" sz="800"/>
                        <a:t>p.6/7 </a:t>
                      </a:r>
                      <a:r>
                        <a:rPr kumimoji="1" lang="ja-JP" altLang="en-US" sz="800"/>
                        <a:t>画面遷移図を更新</a:t>
                      </a:r>
                      <a:r>
                        <a:rPr lang="ja-JP" altLang="en-US" sz="800"/>
                        <a:t>（鈴木）</a:t>
                      </a:r>
                      <a:endParaRPr kumimoji="1" lang="en-US" altLang="ja-JP" sz="800"/>
                    </a:p>
                    <a:p>
                      <a:r>
                        <a:rPr kumimoji="1" lang="en-US" altLang="ja-JP" sz="800"/>
                        <a:t>p.8  </a:t>
                      </a:r>
                      <a:r>
                        <a:rPr kumimoji="1" lang="ja-JP" altLang="en-US" sz="800"/>
                        <a:t>ガチャ一覧画面を復帰</a:t>
                      </a:r>
                      <a:r>
                        <a:rPr lang="ja-JP" altLang="en-US" sz="800"/>
                        <a:t>（鈴木）</a:t>
                      </a:r>
                      <a:endParaRPr kumimoji="1" lang="en-US" altLang="ja-JP" sz="80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800"/>
                        <a:t>画面</a:t>
                      </a:r>
                      <a:r>
                        <a:rPr lang="en-US" altLang="ja-JP" sz="800"/>
                        <a:t>ID</a:t>
                      </a:r>
                      <a:r>
                        <a:rPr lang="ja-JP" altLang="en-US" sz="800"/>
                        <a:t>を更新（鈴木）</a:t>
                      </a:r>
                      <a:endParaRPr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7185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/>
                        <a:t>2020.02.20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/>
                        <a:t>p.5/6</a:t>
                      </a:r>
                      <a:r>
                        <a:rPr kumimoji="1" lang="ja-JP" altLang="en-US" sz="800"/>
                        <a:t>　ガチャコントロールについて修正（宮田）</a:t>
                      </a:r>
                      <a:endParaRPr kumimoji="1"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/>
                        <a:t>※P.6</a:t>
                      </a:r>
                      <a:r>
                        <a:rPr kumimoji="1" lang="ja-JP" altLang="en-US" sz="800"/>
                        <a:t>にページ追加</a:t>
                      </a:r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152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8009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3B32E8E-80DA-4E68-B7CC-13262D63B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38" y="1137746"/>
            <a:ext cx="2546239" cy="4495811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2459328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</a:t>
            </a:r>
            <a:r>
              <a:rPr kumimoji="1" lang="en-US" altLang="ja-JP" sz="1400" b="1">
                <a:latin typeface="+mj-ea"/>
                <a:ea typeface="+mj-ea"/>
              </a:rPr>
              <a:t>ga110 </a:t>
            </a:r>
            <a:r>
              <a:rPr kumimoji="1" lang="ja-JP" altLang="en-US" sz="1400" b="1">
                <a:latin typeface="+mj-ea"/>
                <a:ea typeface="+mj-ea"/>
              </a:rPr>
              <a:t>ガチャトップ画面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92593"/>
              </p:ext>
            </p:extLst>
          </p:nvPr>
        </p:nvGraphicFramePr>
        <p:xfrm>
          <a:off x="3912577" y="928043"/>
          <a:ext cx="5112602" cy="45622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8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ガチャバナー？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ガチャタイトルとそのガチャのメインとなるカードデザインと衣装を着た３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D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キャラを表示させる。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  <a:p>
                      <a:pPr lvl="0">
                        <a:buNone/>
                      </a:pPr>
                      <a:r>
                        <a:rPr lang="ja-JP" altLang="en-US" sz="900">
                          <a:latin typeface="+mn-ea"/>
                          <a:ea typeface="+mn-ea"/>
                        </a:rPr>
                        <a:t>キャラは右にアウトして右からイン、</a:t>
                      </a:r>
                      <a:endParaRPr lang="en-US" altLang="ja-JP" sz="900">
                        <a:latin typeface="+mn-ea"/>
                        <a:ea typeface="+mn-ea"/>
                      </a:endParaRPr>
                    </a:p>
                    <a:p>
                      <a:pPr lvl="0">
                        <a:buNone/>
                      </a:pPr>
                      <a:r>
                        <a:rPr lang="ja-JP" altLang="en-US" sz="900">
                          <a:latin typeface="+mn-ea"/>
                          <a:ea typeface="+mn-ea"/>
                        </a:rPr>
                        <a:t>カードは左にアウトして左からインで切り替えて表示させたい。</a:t>
                      </a:r>
                    </a:p>
                    <a:p>
                      <a:r>
                        <a:rPr kumimoji="1" lang="en-US" altLang="ja-JP" sz="90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※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３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D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キャラはアニメ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―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ションさせたい。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矢印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タップでガチャの種類を切り替える。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ストーリーを見るボタン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タップで表示キャラの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TR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ストーリーの冒頭を表示させる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（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ADV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画面へ遷移）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提供割合ボタン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タップで該当のガチャ詳細画面を表示させる。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5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クリスタル購入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ショップのクリスタル購入画面に遷移させる。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29161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6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所持アイテム表示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所持している無償クリスタル、有償クリスタル、チケット数を表示させる。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209153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スタンプボタン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10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連ガチャが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回行われるごとにスタンプが押される。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期限と次の報酬を表示させる。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タップでスタンプカードウィンドウを表示させる。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29342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８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回ガチャボタン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ja-JP" altLang="en-US" sz="900">
                          <a:latin typeface="+mn-ea"/>
                        </a:rPr>
                        <a:t>ガチャ確認ダイアログ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を表示させる。</a:t>
                      </a:r>
                      <a:endParaRPr lang="en-US" altLang="ja-JP" sz="900">
                        <a:latin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03731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9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10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回ガチャボタン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ja-JP" altLang="en-US" sz="900">
                          <a:latin typeface="+mn-ea"/>
                        </a:rPr>
                        <a:t>ガチャ確認ダイアログ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を表示させる。</a:t>
                      </a:r>
                      <a:endParaRPr lang="en-US" altLang="ja-JP" sz="900">
                        <a:latin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970106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10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900">
                          <a:solidFill>
                            <a:schemeClr val="tx1"/>
                          </a:solidFill>
                          <a:latin typeface="helvetica neue"/>
                        </a:rPr>
                        <a:t>資金決済法表示</a:t>
                      </a:r>
                      <a:endParaRPr lang="ja-JP" alt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ja-JP" altLang="en-US" sz="900">
                          <a:solidFill>
                            <a:schemeClr val="tx1"/>
                          </a:solidFill>
                          <a:latin typeface="helvetica neue"/>
                        </a:rPr>
                        <a:t>資金決済法に基づく表記のリンクに遷移させる。</a:t>
                      </a:r>
                      <a:endParaRPr lang="ja-JP" alt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43954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11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900">
                          <a:solidFill>
                            <a:schemeClr val="tx1"/>
                          </a:solidFill>
                          <a:latin typeface="helvetica neue"/>
                        </a:rPr>
                        <a:t>特定商取引法表示</a:t>
                      </a:r>
                      <a:endParaRPr lang="ja-JP" alt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en-US" altLang="ja-JP" sz="900">
                          <a:solidFill>
                            <a:schemeClr val="tx1"/>
                          </a:solidFill>
                          <a:latin typeface="helvetica neue"/>
                        </a:rPr>
                        <a:t>/</a:t>
                      </a:r>
                      <a:r>
                        <a:rPr lang="ja-JP" altLang="en-US" sz="900">
                          <a:solidFill>
                            <a:schemeClr val="tx1"/>
                          </a:solidFill>
                          <a:latin typeface="helvetica neue"/>
                        </a:rPr>
                        <a:t>特定商取引法に基づく表記のリンクに遷移させる。</a:t>
                      </a:r>
                      <a:endParaRPr lang="ja-JP" alt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59813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12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能力を見るボタン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タップでカードの能力を表示させる。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  <a:p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※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右図イメージ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972827"/>
                  </a:ext>
                </a:extLst>
              </a:tr>
            </a:tbl>
          </a:graphicData>
        </a:graphic>
      </p:graphicFrame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15BC349C-3C32-4393-9AE6-13382F6451E7}"/>
              </a:ext>
            </a:extLst>
          </p:cNvPr>
          <p:cNvGrpSpPr/>
          <p:nvPr/>
        </p:nvGrpSpPr>
        <p:grpSpPr>
          <a:xfrm>
            <a:off x="7591581" y="5199678"/>
            <a:ext cx="1198958" cy="1622108"/>
            <a:chOff x="0" y="-1"/>
            <a:chExt cx="1250247" cy="1690035"/>
          </a:xfrm>
        </p:grpSpPr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AC4A3857-266A-4A4F-8C35-0ED1810B6F9E}"/>
                </a:ext>
              </a:extLst>
            </p:cNvPr>
            <p:cNvSpPr/>
            <p:nvPr/>
          </p:nvSpPr>
          <p:spPr>
            <a:xfrm>
              <a:off x="8050" y="-1"/>
              <a:ext cx="1205726" cy="16900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sz="1100">
                <a:latin typeface="+mj-ea"/>
                <a:ea typeface="+mj-ea"/>
              </a:endParaRPr>
            </a:p>
          </p:txBody>
        </p:sp>
        <p:sp>
          <p:nvSpPr>
            <p:cNvPr id="65" name="楕円 64">
              <a:extLst>
                <a:ext uri="{FF2B5EF4-FFF2-40B4-BE49-F238E27FC236}">
                  <a16:creationId xmlns:a16="http://schemas.microsoft.com/office/drawing/2014/main" id="{4FB1EDA0-A0EE-45EF-B611-4D22E6F0EBF3}"/>
                </a:ext>
              </a:extLst>
            </p:cNvPr>
            <p:cNvSpPr/>
            <p:nvPr/>
          </p:nvSpPr>
          <p:spPr>
            <a:xfrm>
              <a:off x="844057" y="17802"/>
              <a:ext cx="311682" cy="3116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1100">
                <a:latin typeface="+mj-ea"/>
                <a:ea typeface="+mj-ea"/>
              </a:endParaRPr>
            </a:p>
          </p:txBody>
        </p:sp>
        <p:sp>
          <p:nvSpPr>
            <p:cNvPr id="66" name="テキスト ボックス 2">
              <a:extLst>
                <a:ext uri="{FF2B5EF4-FFF2-40B4-BE49-F238E27FC236}">
                  <a16:creationId xmlns:a16="http://schemas.microsoft.com/office/drawing/2014/main" id="{24F6C0B3-026F-4A76-849F-C054878A7A18}"/>
                </a:ext>
              </a:extLst>
            </p:cNvPr>
            <p:cNvSpPr txBox="1"/>
            <p:nvPr/>
          </p:nvSpPr>
          <p:spPr>
            <a:xfrm>
              <a:off x="752214" y="73276"/>
              <a:ext cx="498033" cy="27200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500" b="1">
                  <a:solidFill>
                    <a:sysClr val="windowText" lastClr="000000"/>
                  </a:solidFill>
                  <a:latin typeface="+mj-ea"/>
                  <a:ea typeface="+mj-ea"/>
                </a:rPr>
                <a:t>イラスト</a:t>
              </a:r>
              <a:endParaRPr kumimoji="1" lang="en-US" altLang="ja-JP" sz="5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pPr algn="ctr"/>
              <a:r>
                <a:rPr kumimoji="1" lang="ja-JP" altLang="en-US" sz="500" b="1">
                  <a:solidFill>
                    <a:sysClr val="windowText" lastClr="000000"/>
                  </a:solidFill>
                  <a:latin typeface="+mj-ea"/>
                  <a:ea typeface="+mj-ea"/>
                </a:rPr>
                <a:t>を見る</a:t>
              </a:r>
            </a:p>
          </p:txBody>
        </p: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F1B1DAFF-70C6-4D0B-95EE-BDEB2E92FA5A}"/>
                </a:ext>
              </a:extLst>
            </p:cNvPr>
            <p:cNvGrpSpPr/>
            <p:nvPr/>
          </p:nvGrpSpPr>
          <p:grpSpPr>
            <a:xfrm>
              <a:off x="72563" y="360060"/>
              <a:ext cx="610800" cy="350163"/>
              <a:chOff x="72563" y="360059"/>
              <a:chExt cx="611759" cy="351124"/>
            </a:xfrm>
          </p:grpSpPr>
          <p:pic>
            <p:nvPicPr>
              <p:cNvPr id="79" name="図 78">
                <a:extLst>
                  <a:ext uri="{FF2B5EF4-FFF2-40B4-BE49-F238E27FC236}">
                    <a16:creationId xmlns:a16="http://schemas.microsoft.com/office/drawing/2014/main" id="{86134714-209F-48B1-A98A-B164958FE8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63" y="395173"/>
                <a:ext cx="158256" cy="137676"/>
              </a:xfrm>
              <a:prstGeom prst="rect">
                <a:avLst/>
              </a:prstGeom>
            </p:spPr>
          </p:pic>
          <p:sp>
            <p:nvSpPr>
              <p:cNvPr id="80" name="テキスト ボックス 2">
                <a:extLst>
                  <a:ext uri="{FF2B5EF4-FFF2-40B4-BE49-F238E27FC236}">
                    <a16:creationId xmlns:a16="http://schemas.microsoft.com/office/drawing/2014/main" id="{51EED0E7-422C-491D-B3F6-AF463F4466A7}"/>
                  </a:ext>
                </a:extLst>
              </p:cNvPr>
              <p:cNvSpPr txBox="1"/>
              <p:nvPr/>
            </p:nvSpPr>
            <p:spPr>
              <a:xfrm>
                <a:off x="156961" y="360059"/>
                <a:ext cx="527361" cy="35112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BE440526-6DCA-438C-B495-16B9CEC865E2}"/>
                </a:ext>
              </a:extLst>
            </p:cNvPr>
            <p:cNvGrpSpPr/>
            <p:nvPr/>
          </p:nvGrpSpPr>
          <p:grpSpPr>
            <a:xfrm>
              <a:off x="83939" y="569090"/>
              <a:ext cx="599424" cy="348239"/>
              <a:chOff x="83951" y="569133"/>
              <a:chExt cx="600371" cy="349202"/>
            </a:xfrm>
          </p:grpSpPr>
          <p:pic>
            <p:nvPicPr>
              <p:cNvPr id="77" name="図 76">
                <a:extLst>
                  <a:ext uri="{FF2B5EF4-FFF2-40B4-BE49-F238E27FC236}">
                    <a16:creationId xmlns:a16="http://schemas.microsoft.com/office/drawing/2014/main" id="{CFC5791E-0FE5-4A43-B89C-BD1FF32DBD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951" y="598950"/>
                <a:ext cx="145162" cy="147206"/>
              </a:xfrm>
              <a:prstGeom prst="rect">
                <a:avLst/>
              </a:prstGeom>
            </p:spPr>
          </p:pic>
          <p:sp>
            <p:nvSpPr>
              <p:cNvPr id="78" name="テキスト ボックス 2">
                <a:extLst>
                  <a:ext uri="{FF2B5EF4-FFF2-40B4-BE49-F238E27FC236}">
                    <a16:creationId xmlns:a16="http://schemas.microsoft.com/office/drawing/2014/main" id="{D7AC78C1-3422-41A3-B02A-B59DEE119081}"/>
                  </a:ext>
                </a:extLst>
              </p:cNvPr>
              <p:cNvSpPr txBox="1"/>
              <p:nvPr/>
            </p:nvSpPr>
            <p:spPr>
              <a:xfrm>
                <a:off x="149341" y="569133"/>
                <a:ext cx="534981" cy="34920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6E07097D-3C12-4383-AE09-2CD51091EC66}"/>
                </a:ext>
              </a:extLst>
            </p:cNvPr>
            <p:cNvGrpSpPr/>
            <p:nvPr/>
          </p:nvGrpSpPr>
          <p:grpSpPr>
            <a:xfrm>
              <a:off x="549599" y="345282"/>
              <a:ext cx="603438" cy="350161"/>
              <a:chOff x="549630" y="345283"/>
              <a:chExt cx="604367" cy="351124"/>
            </a:xfrm>
          </p:grpSpPr>
          <p:pic>
            <p:nvPicPr>
              <p:cNvPr id="75" name="図 74">
                <a:extLst>
                  <a:ext uri="{FF2B5EF4-FFF2-40B4-BE49-F238E27FC236}">
                    <a16:creationId xmlns:a16="http://schemas.microsoft.com/office/drawing/2014/main" id="{3BEC65D6-92B5-4A7D-A3E8-3E538DAE87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630" y="376006"/>
                <a:ext cx="136649" cy="146919"/>
              </a:xfrm>
              <a:prstGeom prst="rect">
                <a:avLst/>
              </a:prstGeom>
            </p:spPr>
          </p:pic>
          <p:sp>
            <p:nvSpPr>
              <p:cNvPr id="76" name="テキスト ボックス 2">
                <a:extLst>
                  <a:ext uri="{FF2B5EF4-FFF2-40B4-BE49-F238E27FC236}">
                    <a16:creationId xmlns:a16="http://schemas.microsoft.com/office/drawing/2014/main" id="{C31D32DB-A9E7-43C5-92BB-CADB3BC13B18}"/>
                  </a:ext>
                </a:extLst>
              </p:cNvPr>
              <p:cNvSpPr txBox="1"/>
              <p:nvPr/>
            </p:nvSpPr>
            <p:spPr>
              <a:xfrm>
                <a:off x="605753" y="345283"/>
                <a:ext cx="548244" cy="35112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868FD035-1A83-4746-ADF0-A8C4E3A96989}"/>
                </a:ext>
              </a:extLst>
            </p:cNvPr>
            <p:cNvGrpSpPr/>
            <p:nvPr/>
          </p:nvGrpSpPr>
          <p:grpSpPr>
            <a:xfrm>
              <a:off x="546312" y="559394"/>
              <a:ext cx="577053" cy="348239"/>
              <a:chOff x="546345" y="559395"/>
              <a:chExt cx="577979" cy="349202"/>
            </a:xfrm>
          </p:grpSpPr>
          <p:pic>
            <p:nvPicPr>
              <p:cNvPr id="73" name="図 72">
                <a:extLst>
                  <a:ext uri="{FF2B5EF4-FFF2-40B4-BE49-F238E27FC236}">
                    <a16:creationId xmlns:a16="http://schemas.microsoft.com/office/drawing/2014/main" id="{E722292C-98B7-476F-A4BE-976681C2E9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6345" y="589548"/>
                <a:ext cx="140462" cy="145021"/>
              </a:xfrm>
              <a:prstGeom prst="rect">
                <a:avLst/>
              </a:prstGeom>
            </p:spPr>
          </p:pic>
          <p:sp>
            <p:nvSpPr>
              <p:cNvPr id="74" name="テキスト ボックス 2">
                <a:extLst>
                  <a:ext uri="{FF2B5EF4-FFF2-40B4-BE49-F238E27FC236}">
                    <a16:creationId xmlns:a16="http://schemas.microsoft.com/office/drawing/2014/main" id="{BACC91BC-597E-48F7-88B8-A1FF1C65A00E}"/>
                  </a:ext>
                </a:extLst>
              </p:cNvPr>
              <p:cNvSpPr txBox="1"/>
              <p:nvPr/>
            </p:nvSpPr>
            <p:spPr>
              <a:xfrm>
                <a:off x="594900" y="559395"/>
                <a:ext cx="529424" cy="34920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72" name="テキスト ボックス 2">
              <a:extLst>
                <a:ext uri="{FF2B5EF4-FFF2-40B4-BE49-F238E27FC236}">
                  <a16:creationId xmlns:a16="http://schemas.microsoft.com/office/drawing/2014/main" id="{919DB4F9-8329-4FED-A89D-7B2674DAFAC2}"/>
                </a:ext>
              </a:extLst>
            </p:cNvPr>
            <p:cNvSpPr txBox="1"/>
            <p:nvPr/>
          </p:nvSpPr>
          <p:spPr>
            <a:xfrm>
              <a:off x="0" y="812365"/>
              <a:ext cx="979098" cy="87766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ja-JP" altLang="en-US" sz="700" b="1">
                  <a:solidFill>
                    <a:sysClr val="windowText" lastClr="000000"/>
                  </a:solidFill>
                  <a:latin typeface="+mj-ea"/>
                  <a:ea typeface="+mj-ea"/>
                </a:rPr>
                <a:t>リーダー効果：</a:t>
              </a:r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r>
                <a:rPr kumimoji="1" lang="ja-JP" altLang="en-US" sz="700" b="1">
                  <a:solidFill>
                    <a:sysClr val="windowText" lastClr="000000"/>
                  </a:solidFill>
                  <a:latin typeface="+mj-ea"/>
                  <a:ea typeface="+mj-ea"/>
                </a:rPr>
                <a:t>バトル効果：</a:t>
              </a:r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7B7FD640-9F8A-408E-9880-330AA1056CF7}"/>
              </a:ext>
            </a:extLst>
          </p:cNvPr>
          <p:cNvSpPr txBox="1"/>
          <p:nvPr/>
        </p:nvSpPr>
        <p:spPr>
          <a:xfrm>
            <a:off x="3175479" y="16773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1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0CBF205C-9F2E-4645-9E33-CDBF811BB6AB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2705101" y="1808200"/>
            <a:ext cx="470378" cy="19205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B95BEB1-8B6D-44CA-A79F-B6C5F64F82A1}"/>
              </a:ext>
            </a:extLst>
          </p:cNvPr>
          <p:cNvSpPr txBox="1"/>
          <p:nvPr/>
        </p:nvSpPr>
        <p:spPr>
          <a:xfrm>
            <a:off x="3153055" y="229142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2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CBFD7FE7-CD58-4943-A54E-666224ECB587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2856142" y="2422225"/>
            <a:ext cx="296913" cy="197761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04E13AEA-5CC2-4560-85EF-302CF2B6A7FC}"/>
              </a:ext>
            </a:extLst>
          </p:cNvPr>
          <p:cNvSpPr txBox="1"/>
          <p:nvPr/>
        </p:nvSpPr>
        <p:spPr>
          <a:xfrm>
            <a:off x="3153055" y="3103309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3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81" name="直線コネクタ 80">
            <a:extLst>
              <a:ext uri="{FF2B5EF4-FFF2-40B4-BE49-F238E27FC236}">
                <a16:creationId xmlns:a16="http://schemas.microsoft.com/office/drawing/2014/main" id="{E4E21782-7593-4514-A08C-812259CF7FBD}"/>
              </a:ext>
            </a:extLst>
          </p:cNvPr>
          <p:cNvCxnSpPr>
            <a:cxnSpLocks/>
            <a:stCxn id="62" idx="1"/>
          </p:cNvCxnSpPr>
          <p:nvPr/>
        </p:nvCxnSpPr>
        <p:spPr>
          <a:xfrm flipH="1">
            <a:off x="2705101" y="3234114"/>
            <a:ext cx="447954" cy="27132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E88301DD-B658-472C-B6B0-484368BCCE5C}"/>
              </a:ext>
            </a:extLst>
          </p:cNvPr>
          <p:cNvSpPr txBox="1"/>
          <p:nvPr/>
        </p:nvSpPr>
        <p:spPr>
          <a:xfrm>
            <a:off x="144208" y="3243832"/>
            <a:ext cx="2621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4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6CF92DE3-67A3-4EC4-AF57-7DA179B964E0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406390" y="3374637"/>
            <a:ext cx="374660" cy="20676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894DB1DF-8B34-4F28-88B2-5653CD029396}"/>
              </a:ext>
            </a:extLst>
          </p:cNvPr>
          <p:cNvSpPr txBox="1"/>
          <p:nvPr/>
        </p:nvSpPr>
        <p:spPr>
          <a:xfrm>
            <a:off x="3175479" y="34505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5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FBED6647-B921-4751-BAE7-66E0DE837BC8}"/>
              </a:ext>
            </a:extLst>
          </p:cNvPr>
          <p:cNvCxnSpPr>
            <a:cxnSpLocks/>
            <a:stCxn id="84" idx="1"/>
          </p:cNvCxnSpPr>
          <p:nvPr/>
        </p:nvCxnSpPr>
        <p:spPr>
          <a:xfrm flipH="1">
            <a:off x="2727525" y="3581400"/>
            <a:ext cx="447954" cy="27132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8663DA5B-8510-4555-B293-6171F8F3B075}"/>
              </a:ext>
            </a:extLst>
          </p:cNvPr>
          <p:cNvSpPr txBox="1"/>
          <p:nvPr/>
        </p:nvSpPr>
        <p:spPr>
          <a:xfrm>
            <a:off x="3145974" y="380301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6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1E10EF09-4F4C-4AB1-9716-08BEFCFBC849}"/>
              </a:ext>
            </a:extLst>
          </p:cNvPr>
          <p:cNvCxnSpPr>
            <a:cxnSpLocks/>
            <a:stCxn id="86" idx="1"/>
          </p:cNvCxnSpPr>
          <p:nvPr/>
        </p:nvCxnSpPr>
        <p:spPr>
          <a:xfrm flipH="1">
            <a:off x="2727526" y="3933815"/>
            <a:ext cx="418448" cy="21008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782EF134-E43E-4B0E-A3AB-8C66F55060DD}"/>
              </a:ext>
            </a:extLst>
          </p:cNvPr>
          <p:cNvSpPr txBox="1"/>
          <p:nvPr/>
        </p:nvSpPr>
        <p:spPr>
          <a:xfrm>
            <a:off x="3145974" y="4127727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7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A14084A8-6E35-472A-91D3-29F4AE3C056C}"/>
              </a:ext>
            </a:extLst>
          </p:cNvPr>
          <p:cNvCxnSpPr>
            <a:cxnSpLocks/>
            <a:stCxn id="88" idx="1"/>
          </p:cNvCxnSpPr>
          <p:nvPr/>
        </p:nvCxnSpPr>
        <p:spPr>
          <a:xfrm flipH="1">
            <a:off x="2727526" y="4258532"/>
            <a:ext cx="418448" cy="21008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3FBAB76E-B1A4-4996-B914-162C6CB9262C}"/>
              </a:ext>
            </a:extLst>
          </p:cNvPr>
          <p:cNvSpPr txBox="1"/>
          <p:nvPr/>
        </p:nvSpPr>
        <p:spPr>
          <a:xfrm>
            <a:off x="3157187" y="4482309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9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883330B4-3C02-491A-89D7-268225827CC3}"/>
              </a:ext>
            </a:extLst>
          </p:cNvPr>
          <p:cNvCxnSpPr>
            <a:cxnSpLocks/>
            <a:stCxn id="90" idx="1"/>
          </p:cNvCxnSpPr>
          <p:nvPr/>
        </p:nvCxnSpPr>
        <p:spPr>
          <a:xfrm flipH="1">
            <a:off x="2571751" y="4613114"/>
            <a:ext cx="585436" cy="21560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F87FB823-EE1C-4CDC-B2EB-9C43DE955747}"/>
              </a:ext>
            </a:extLst>
          </p:cNvPr>
          <p:cNvSpPr txBox="1"/>
          <p:nvPr/>
        </p:nvSpPr>
        <p:spPr>
          <a:xfrm>
            <a:off x="141023" y="4567104"/>
            <a:ext cx="2621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8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93" name="直線コネクタ 92">
            <a:extLst>
              <a:ext uri="{FF2B5EF4-FFF2-40B4-BE49-F238E27FC236}">
                <a16:creationId xmlns:a16="http://schemas.microsoft.com/office/drawing/2014/main" id="{C742B6B2-24A8-4490-AB0D-BE607FBAEC57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403205" y="4697909"/>
            <a:ext cx="440873" cy="17804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924146FD-472E-4B4B-9239-17795ED083C2}"/>
              </a:ext>
            </a:extLst>
          </p:cNvPr>
          <p:cNvSpPr txBox="1"/>
          <p:nvPr/>
        </p:nvSpPr>
        <p:spPr>
          <a:xfrm>
            <a:off x="25786" y="3532427"/>
            <a:ext cx="3746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10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96" name="直線コネクタ 95">
            <a:extLst>
              <a:ext uri="{FF2B5EF4-FFF2-40B4-BE49-F238E27FC236}">
                <a16:creationId xmlns:a16="http://schemas.microsoft.com/office/drawing/2014/main" id="{747744F5-7CD1-4C9D-8349-6E595E2D0F01}"/>
              </a:ext>
            </a:extLst>
          </p:cNvPr>
          <p:cNvCxnSpPr>
            <a:cxnSpLocks/>
            <a:stCxn id="95" idx="3"/>
          </p:cNvCxnSpPr>
          <p:nvPr/>
        </p:nvCxnSpPr>
        <p:spPr>
          <a:xfrm>
            <a:off x="400446" y="3663232"/>
            <a:ext cx="443632" cy="18949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B7D2A685-6E90-4990-982A-8455093AD821}"/>
              </a:ext>
            </a:extLst>
          </p:cNvPr>
          <p:cNvSpPr txBox="1"/>
          <p:nvPr/>
        </p:nvSpPr>
        <p:spPr>
          <a:xfrm>
            <a:off x="77425" y="4098903"/>
            <a:ext cx="3838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11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98" name="直線コネクタ 97">
            <a:extLst>
              <a:ext uri="{FF2B5EF4-FFF2-40B4-BE49-F238E27FC236}">
                <a16:creationId xmlns:a16="http://schemas.microsoft.com/office/drawing/2014/main" id="{46F52C47-9191-4A57-8373-5DE47CA20F6A}"/>
              </a:ext>
            </a:extLst>
          </p:cNvPr>
          <p:cNvCxnSpPr>
            <a:cxnSpLocks/>
            <a:stCxn id="97" idx="3"/>
          </p:cNvCxnSpPr>
          <p:nvPr/>
        </p:nvCxnSpPr>
        <p:spPr>
          <a:xfrm flipV="1">
            <a:off x="461285" y="3924844"/>
            <a:ext cx="784540" cy="304864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1D9AF4F9-0B6C-4306-9113-F2495DAAA23F}"/>
              </a:ext>
            </a:extLst>
          </p:cNvPr>
          <p:cNvSpPr txBox="1"/>
          <p:nvPr/>
        </p:nvSpPr>
        <p:spPr>
          <a:xfrm>
            <a:off x="141023" y="1612207"/>
            <a:ext cx="3746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12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100" name="直線コネクタ 99">
            <a:extLst>
              <a:ext uri="{FF2B5EF4-FFF2-40B4-BE49-F238E27FC236}">
                <a16:creationId xmlns:a16="http://schemas.microsoft.com/office/drawing/2014/main" id="{1587023B-3D9E-49C2-954E-BA1D47C0FF5F}"/>
              </a:ext>
            </a:extLst>
          </p:cNvPr>
          <p:cNvCxnSpPr>
            <a:cxnSpLocks/>
            <a:stCxn id="99" idx="3"/>
          </p:cNvCxnSpPr>
          <p:nvPr/>
        </p:nvCxnSpPr>
        <p:spPr>
          <a:xfrm>
            <a:off x="515683" y="1743012"/>
            <a:ext cx="662691" cy="25606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矢印: 右 2">
            <a:extLst>
              <a:ext uri="{FF2B5EF4-FFF2-40B4-BE49-F238E27FC236}">
                <a16:creationId xmlns:a16="http://schemas.microsoft.com/office/drawing/2014/main" id="{4671A100-C036-4AF0-9EEF-80814FEB9A89}"/>
              </a:ext>
            </a:extLst>
          </p:cNvPr>
          <p:cNvSpPr/>
          <p:nvPr/>
        </p:nvSpPr>
        <p:spPr>
          <a:xfrm>
            <a:off x="2644706" y="2735115"/>
            <a:ext cx="292044" cy="14465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矢印: 右 50">
            <a:extLst>
              <a:ext uri="{FF2B5EF4-FFF2-40B4-BE49-F238E27FC236}">
                <a16:creationId xmlns:a16="http://schemas.microsoft.com/office/drawing/2014/main" id="{277AEA51-8ED1-4876-83CE-8A8AD4672183}"/>
              </a:ext>
            </a:extLst>
          </p:cNvPr>
          <p:cNvSpPr/>
          <p:nvPr/>
        </p:nvSpPr>
        <p:spPr>
          <a:xfrm rot="10800000">
            <a:off x="593720" y="2314310"/>
            <a:ext cx="292044" cy="14465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8029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3F20FF20-43C9-4106-88CB-8D9EC81DE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82" y="1157467"/>
            <a:ext cx="2544495" cy="4496436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4134465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</a:t>
            </a:r>
            <a:r>
              <a:rPr kumimoji="1" lang="en-US" altLang="ja-JP" sz="1400" b="1">
                <a:latin typeface="+mj-ea"/>
                <a:ea typeface="+mj-ea"/>
              </a:rPr>
              <a:t>ga110 </a:t>
            </a:r>
            <a:r>
              <a:rPr kumimoji="1" lang="ja-JP" altLang="en-US" sz="1400" b="1">
                <a:latin typeface="+mj-ea"/>
                <a:ea typeface="+mj-ea"/>
              </a:rPr>
              <a:t>ガチャトップ画面　</a:t>
            </a:r>
            <a:r>
              <a:rPr kumimoji="1" lang="en-US" altLang="ja-JP" sz="1400" b="1">
                <a:solidFill>
                  <a:srgbClr val="FF0000"/>
                </a:solidFill>
                <a:latin typeface="+mj-ea"/>
              </a:rPr>
              <a:t> ※</a:t>
            </a:r>
            <a:r>
              <a:rPr kumimoji="1" lang="ja-JP" altLang="en-US" sz="1400" b="1">
                <a:latin typeface="+mj-ea"/>
              </a:rPr>
              <a:t>有償限定ガチャ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214596"/>
              </p:ext>
            </p:extLst>
          </p:nvPr>
        </p:nvGraphicFramePr>
        <p:xfrm>
          <a:off x="3912577" y="928043"/>
          <a:ext cx="5112602" cy="4059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8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ガチャバナー？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ガチャタイトルとそのガチャのメインとなるカードデザインと衣装を着た３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D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キャラを表示させる。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  <a:p>
                      <a:pPr lvl="0">
                        <a:buNone/>
                      </a:pPr>
                      <a:r>
                        <a:rPr lang="ja-JP" altLang="en-US" sz="900">
                          <a:latin typeface="+mn-ea"/>
                          <a:ea typeface="+mn-ea"/>
                        </a:rPr>
                        <a:t>キャラは右にアウトして右からイン、</a:t>
                      </a:r>
                      <a:endParaRPr lang="en-US" altLang="ja-JP" sz="900">
                        <a:latin typeface="+mn-ea"/>
                        <a:ea typeface="+mn-ea"/>
                      </a:endParaRPr>
                    </a:p>
                    <a:p>
                      <a:pPr lvl="0">
                        <a:buNone/>
                      </a:pPr>
                      <a:r>
                        <a:rPr lang="ja-JP" altLang="en-US" sz="900">
                          <a:latin typeface="+mn-ea"/>
                          <a:ea typeface="+mn-ea"/>
                        </a:rPr>
                        <a:t>カードは左にアウトして左からインで切り替えて表示させたい。</a:t>
                      </a:r>
                    </a:p>
                    <a:p>
                      <a:r>
                        <a:rPr kumimoji="1" lang="en-US" altLang="ja-JP" sz="90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※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３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D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キャラはアニメ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―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ションさせたい。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矢印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タップでガチャの種類を切り替える。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ストーリーを見るボタン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タップで表示キャラの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TR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ストーリーの冒頭を表示させる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（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ADV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画面へ遷移）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提供割合ボタン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タップで該当のガチャ詳細画面を表示させる。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5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クリスタル購入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ショップのクリスタル購入画面に遷移させる。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29161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6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所持アイテム表示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所持している無償クリスタル、有償クリスタル、チケット数を表示させる。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209153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7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回数表示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残り回数を表示させる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889063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8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10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回ガチャボタン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ja-JP" altLang="en-US" sz="900">
                          <a:latin typeface="+mn-ea"/>
                        </a:rPr>
                        <a:t>ガチャ確認ダイアログ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を表示させる。</a:t>
                      </a:r>
                      <a:endParaRPr lang="en-US" altLang="ja-JP" sz="900">
                        <a:latin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970106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9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900">
                          <a:solidFill>
                            <a:schemeClr val="tx1"/>
                          </a:solidFill>
                          <a:latin typeface="helvetica neue"/>
                        </a:rPr>
                        <a:t>資金決済法表示</a:t>
                      </a:r>
                      <a:endParaRPr lang="ja-JP" alt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ja-JP" altLang="en-US" sz="900">
                          <a:solidFill>
                            <a:schemeClr val="tx1"/>
                          </a:solidFill>
                          <a:latin typeface="helvetica neue"/>
                        </a:rPr>
                        <a:t>資金決済法に基づく表記のリンクに遷移させる。</a:t>
                      </a:r>
                      <a:endParaRPr lang="ja-JP" alt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43954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10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900">
                          <a:solidFill>
                            <a:schemeClr val="tx1"/>
                          </a:solidFill>
                          <a:latin typeface="helvetica neue"/>
                        </a:rPr>
                        <a:t>特定商取引法表示</a:t>
                      </a:r>
                      <a:endParaRPr lang="ja-JP" alt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en-US" altLang="ja-JP" sz="900">
                          <a:solidFill>
                            <a:schemeClr val="tx1"/>
                          </a:solidFill>
                          <a:latin typeface="helvetica neue"/>
                        </a:rPr>
                        <a:t>/</a:t>
                      </a:r>
                      <a:r>
                        <a:rPr lang="ja-JP" altLang="en-US" sz="900">
                          <a:solidFill>
                            <a:schemeClr val="tx1"/>
                          </a:solidFill>
                          <a:latin typeface="helvetica neue"/>
                        </a:rPr>
                        <a:t>特定商取引法に基づく表記のリンクに遷移させる。</a:t>
                      </a:r>
                      <a:endParaRPr lang="ja-JP" alt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59813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11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能力を見るボタン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タップでカードの能力を表示させる。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  <a:p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※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右図イメージ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972827"/>
                  </a:ext>
                </a:extLst>
              </a:tr>
            </a:tbl>
          </a:graphicData>
        </a:graphic>
      </p:graphicFrame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15BC349C-3C32-4393-9AE6-13382F6451E7}"/>
              </a:ext>
            </a:extLst>
          </p:cNvPr>
          <p:cNvGrpSpPr/>
          <p:nvPr/>
        </p:nvGrpSpPr>
        <p:grpSpPr>
          <a:xfrm>
            <a:off x="7591581" y="5199678"/>
            <a:ext cx="1198958" cy="1622108"/>
            <a:chOff x="0" y="-1"/>
            <a:chExt cx="1250247" cy="1690035"/>
          </a:xfrm>
        </p:grpSpPr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AC4A3857-266A-4A4F-8C35-0ED1810B6F9E}"/>
                </a:ext>
              </a:extLst>
            </p:cNvPr>
            <p:cNvSpPr/>
            <p:nvPr/>
          </p:nvSpPr>
          <p:spPr>
            <a:xfrm>
              <a:off x="8050" y="-1"/>
              <a:ext cx="1205726" cy="16900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sz="1100">
                <a:latin typeface="+mj-ea"/>
                <a:ea typeface="+mj-ea"/>
              </a:endParaRPr>
            </a:p>
          </p:txBody>
        </p:sp>
        <p:sp>
          <p:nvSpPr>
            <p:cNvPr id="65" name="楕円 64">
              <a:extLst>
                <a:ext uri="{FF2B5EF4-FFF2-40B4-BE49-F238E27FC236}">
                  <a16:creationId xmlns:a16="http://schemas.microsoft.com/office/drawing/2014/main" id="{4FB1EDA0-A0EE-45EF-B611-4D22E6F0EBF3}"/>
                </a:ext>
              </a:extLst>
            </p:cNvPr>
            <p:cNvSpPr/>
            <p:nvPr/>
          </p:nvSpPr>
          <p:spPr>
            <a:xfrm>
              <a:off x="844057" y="17802"/>
              <a:ext cx="311682" cy="3116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1100">
                <a:latin typeface="+mj-ea"/>
                <a:ea typeface="+mj-ea"/>
              </a:endParaRPr>
            </a:p>
          </p:txBody>
        </p:sp>
        <p:sp>
          <p:nvSpPr>
            <p:cNvPr id="66" name="テキスト ボックス 2">
              <a:extLst>
                <a:ext uri="{FF2B5EF4-FFF2-40B4-BE49-F238E27FC236}">
                  <a16:creationId xmlns:a16="http://schemas.microsoft.com/office/drawing/2014/main" id="{24F6C0B3-026F-4A76-849F-C054878A7A18}"/>
                </a:ext>
              </a:extLst>
            </p:cNvPr>
            <p:cNvSpPr txBox="1"/>
            <p:nvPr/>
          </p:nvSpPr>
          <p:spPr>
            <a:xfrm>
              <a:off x="752214" y="73276"/>
              <a:ext cx="498033" cy="27200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500" b="1">
                  <a:solidFill>
                    <a:sysClr val="windowText" lastClr="000000"/>
                  </a:solidFill>
                  <a:latin typeface="+mj-ea"/>
                  <a:ea typeface="+mj-ea"/>
                </a:rPr>
                <a:t>イラスト</a:t>
              </a:r>
              <a:endParaRPr kumimoji="1" lang="en-US" altLang="ja-JP" sz="5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pPr algn="ctr"/>
              <a:r>
                <a:rPr kumimoji="1" lang="ja-JP" altLang="en-US" sz="500" b="1">
                  <a:solidFill>
                    <a:sysClr val="windowText" lastClr="000000"/>
                  </a:solidFill>
                  <a:latin typeface="+mj-ea"/>
                  <a:ea typeface="+mj-ea"/>
                </a:rPr>
                <a:t>を見る</a:t>
              </a:r>
            </a:p>
          </p:txBody>
        </p: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F1B1DAFF-70C6-4D0B-95EE-BDEB2E92FA5A}"/>
                </a:ext>
              </a:extLst>
            </p:cNvPr>
            <p:cNvGrpSpPr/>
            <p:nvPr/>
          </p:nvGrpSpPr>
          <p:grpSpPr>
            <a:xfrm>
              <a:off x="72563" y="360060"/>
              <a:ext cx="610800" cy="350163"/>
              <a:chOff x="72563" y="360059"/>
              <a:chExt cx="611759" cy="351124"/>
            </a:xfrm>
          </p:grpSpPr>
          <p:pic>
            <p:nvPicPr>
              <p:cNvPr id="79" name="図 78">
                <a:extLst>
                  <a:ext uri="{FF2B5EF4-FFF2-40B4-BE49-F238E27FC236}">
                    <a16:creationId xmlns:a16="http://schemas.microsoft.com/office/drawing/2014/main" id="{86134714-209F-48B1-A98A-B164958FE8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63" y="395173"/>
                <a:ext cx="158256" cy="137676"/>
              </a:xfrm>
              <a:prstGeom prst="rect">
                <a:avLst/>
              </a:prstGeom>
            </p:spPr>
          </p:pic>
          <p:sp>
            <p:nvSpPr>
              <p:cNvPr id="80" name="テキスト ボックス 2">
                <a:extLst>
                  <a:ext uri="{FF2B5EF4-FFF2-40B4-BE49-F238E27FC236}">
                    <a16:creationId xmlns:a16="http://schemas.microsoft.com/office/drawing/2014/main" id="{51EED0E7-422C-491D-B3F6-AF463F4466A7}"/>
                  </a:ext>
                </a:extLst>
              </p:cNvPr>
              <p:cNvSpPr txBox="1"/>
              <p:nvPr/>
            </p:nvSpPr>
            <p:spPr>
              <a:xfrm>
                <a:off x="156961" y="360059"/>
                <a:ext cx="527361" cy="35112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BE440526-6DCA-438C-B495-16B9CEC865E2}"/>
                </a:ext>
              </a:extLst>
            </p:cNvPr>
            <p:cNvGrpSpPr/>
            <p:nvPr/>
          </p:nvGrpSpPr>
          <p:grpSpPr>
            <a:xfrm>
              <a:off x="83939" y="569090"/>
              <a:ext cx="599424" cy="348239"/>
              <a:chOff x="83951" y="569133"/>
              <a:chExt cx="600371" cy="349202"/>
            </a:xfrm>
          </p:grpSpPr>
          <p:pic>
            <p:nvPicPr>
              <p:cNvPr id="77" name="図 76">
                <a:extLst>
                  <a:ext uri="{FF2B5EF4-FFF2-40B4-BE49-F238E27FC236}">
                    <a16:creationId xmlns:a16="http://schemas.microsoft.com/office/drawing/2014/main" id="{CFC5791E-0FE5-4A43-B89C-BD1FF32DBD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951" y="598950"/>
                <a:ext cx="145162" cy="147206"/>
              </a:xfrm>
              <a:prstGeom prst="rect">
                <a:avLst/>
              </a:prstGeom>
            </p:spPr>
          </p:pic>
          <p:sp>
            <p:nvSpPr>
              <p:cNvPr id="78" name="テキスト ボックス 2">
                <a:extLst>
                  <a:ext uri="{FF2B5EF4-FFF2-40B4-BE49-F238E27FC236}">
                    <a16:creationId xmlns:a16="http://schemas.microsoft.com/office/drawing/2014/main" id="{D7AC78C1-3422-41A3-B02A-B59DEE119081}"/>
                  </a:ext>
                </a:extLst>
              </p:cNvPr>
              <p:cNvSpPr txBox="1"/>
              <p:nvPr/>
            </p:nvSpPr>
            <p:spPr>
              <a:xfrm>
                <a:off x="149341" y="569133"/>
                <a:ext cx="534981" cy="34920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6E07097D-3C12-4383-AE09-2CD51091EC66}"/>
                </a:ext>
              </a:extLst>
            </p:cNvPr>
            <p:cNvGrpSpPr/>
            <p:nvPr/>
          </p:nvGrpSpPr>
          <p:grpSpPr>
            <a:xfrm>
              <a:off x="549599" y="345282"/>
              <a:ext cx="603438" cy="350161"/>
              <a:chOff x="549630" y="345283"/>
              <a:chExt cx="604367" cy="351124"/>
            </a:xfrm>
          </p:grpSpPr>
          <p:pic>
            <p:nvPicPr>
              <p:cNvPr id="75" name="図 74">
                <a:extLst>
                  <a:ext uri="{FF2B5EF4-FFF2-40B4-BE49-F238E27FC236}">
                    <a16:creationId xmlns:a16="http://schemas.microsoft.com/office/drawing/2014/main" id="{3BEC65D6-92B5-4A7D-A3E8-3E538DAE87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630" y="376006"/>
                <a:ext cx="136649" cy="146919"/>
              </a:xfrm>
              <a:prstGeom prst="rect">
                <a:avLst/>
              </a:prstGeom>
            </p:spPr>
          </p:pic>
          <p:sp>
            <p:nvSpPr>
              <p:cNvPr id="76" name="テキスト ボックス 2">
                <a:extLst>
                  <a:ext uri="{FF2B5EF4-FFF2-40B4-BE49-F238E27FC236}">
                    <a16:creationId xmlns:a16="http://schemas.microsoft.com/office/drawing/2014/main" id="{C31D32DB-A9E7-43C5-92BB-CADB3BC13B18}"/>
                  </a:ext>
                </a:extLst>
              </p:cNvPr>
              <p:cNvSpPr txBox="1"/>
              <p:nvPr/>
            </p:nvSpPr>
            <p:spPr>
              <a:xfrm>
                <a:off x="605753" y="345283"/>
                <a:ext cx="548244" cy="35112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868FD035-1A83-4746-ADF0-A8C4E3A96989}"/>
                </a:ext>
              </a:extLst>
            </p:cNvPr>
            <p:cNvGrpSpPr/>
            <p:nvPr/>
          </p:nvGrpSpPr>
          <p:grpSpPr>
            <a:xfrm>
              <a:off x="546312" y="559394"/>
              <a:ext cx="577053" cy="348239"/>
              <a:chOff x="546345" y="559395"/>
              <a:chExt cx="577979" cy="349202"/>
            </a:xfrm>
          </p:grpSpPr>
          <p:pic>
            <p:nvPicPr>
              <p:cNvPr id="73" name="図 72">
                <a:extLst>
                  <a:ext uri="{FF2B5EF4-FFF2-40B4-BE49-F238E27FC236}">
                    <a16:creationId xmlns:a16="http://schemas.microsoft.com/office/drawing/2014/main" id="{E722292C-98B7-476F-A4BE-976681C2E9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6345" y="589548"/>
                <a:ext cx="140462" cy="145021"/>
              </a:xfrm>
              <a:prstGeom prst="rect">
                <a:avLst/>
              </a:prstGeom>
            </p:spPr>
          </p:pic>
          <p:sp>
            <p:nvSpPr>
              <p:cNvPr id="74" name="テキスト ボックス 2">
                <a:extLst>
                  <a:ext uri="{FF2B5EF4-FFF2-40B4-BE49-F238E27FC236}">
                    <a16:creationId xmlns:a16="http://schemas.microsoft.com/office/drawing/2014/main" id="{BACC91BC-597E-48F7-88B8-A1FF1C65A00E}"/>
                  </a:ext>
                </a:extLst>
              </p:cNvPr>
              <p:cNvSpPr txBox="1"/>
              <p:nvPr/>
            </p:nvSpPr>
            <p:spPr>
              <a:xfrm>
                <a:off x="594900" y="559395"/>
                <a:ext cx="529424" cy="34920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72" name="テキスト ボックス 2">
              <a:extLst>
                <a:ext uri="{FF2B5EF4-FFF2-40B4-BE49-F238E27FC236}">
                  <a16:creationId xmlns:a16="http://schemas.microsoft.com/office/drawing/2014/main" id="{919DB4F9-8329-4FED-A89D-7B2674DAFAC2}"/>
                </a:ext>
              </a:extLst>
            </p:cNvPr>
            <p:cNvSpPr txBox="1"/>
            <p:nvPr/>
          </p:nvSpPr>
          <p:spPr>
            <a:xfrm>
              <a:off x="0" y="812365"/>
              <a:ext cx="979098" cy="87766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ja-JP" altLang="en-US" sz="700" b="1">
                  <a:solidFill>
                    <a:sysClr val="windowText" lastClr="000000"/>
                  </a:solidFill>
                  <a:latin typeface="+mj-ea"/>
                  <a:ea typeface="+mj-ea"/>
                </a:rPr>
                <a:t>リーダー効果：</a:t>
              </a:r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r>
                <a:rPr kumimoji="1" lang="ja-JP" altLang="en-US" sz="700" b="1">
                  <a:solidFill>
                    <a:sysClr val="windowText" lastClr="000000"/>
                  </a:solidFill>
                  <a:latin typeface="+mj-ea"/>
                  <a:ea typeface="+mj-ea"/>
                </a:rPr>
                <a:t>バトル効果：</a:t>
              </a:r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7B7FD640-9F8A-408E-9880-330AA1056CF7}"/>
              </a:ext>
            </a:extLst>
          </p:cNvPr>
          <p:cNvSpPr txBox="1"/>
          <p:nvPr/>
        </p:nvSpPr>
        <p:spPr>
          <a:xfrm>
            <a:off x="3175479" y="16773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1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0CBF205C-9F2E-4645-9E33-CDBF811BB6AB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2705101" y="1808200"/>
            <a:ext cx="470378" cy="19205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B95BEB1-8B6D-44CA-A79F-B6C5F64F82A1}"/>
              </a:ext>
            </a:extLst>
          </p:cNvPr>
          <p:cNvSpPr txBox="1"/>
          <p:nvPr/>
        </p:nvSpPr>
        <p:spPr>
          <a:xfrm>
            <a:off x="3153055" y="229142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2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CBFD7FE7-CD58-4943-A54E-666224ECB587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2856142" y="2422225"/>
            <a:ext cx="296913" cy="197761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04E13AEA-5CC2-4560-85EF-302CF2B6A7FC}"/>
              </a:ext>
            </a:extLst>
          </p:cNvPr>
          <p:cNvSpPr txBox="1"/>
          <p:nvPr/>
        </p:nvSpPr>
        <p:spPr>
          <a:xfrm>
            <a:off x="3153055" y="3103309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3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81" name="直線コネクタ 80">
            <a:extLst>
              <a:ext uri="{FF2B5EF4-FFF2-40B4-BE49-F238E27FC236}">
                <a16:creationId xmlns:a16="http://schemas.microsoft.com/office/drawing/2014/main" id="{E4E21782-7593-4514-A08C-812259CF7FBD}"/>
              </a:ext>
            </a:extLst>
          </p:cNvPr>
          <p:cNvCxnSpPr>
            <a:cxnSpLocks/>
            <a:stCxn id="62" idx="1"/>
          </p:cNvCxnSpPr>
          <p:nvPr/>
        </p:nvCxnSpPr>
        <p:spPr>
          <a:xfrm flipH="1">
            <a:off x="2705101" y="3234114"/>
            <a:ext cx="447954" cy="27132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E88301DD-B658-472C-B6B0-484368BCCE5C}"/>
              </a:ext>
            </a:extLst>
          </p:cNvPr>
          <p:cNvSpPr txBox="1"/>
          <p:nvPr/>
        </p:nvSpPr>
        <p:spPr>
          <a:xfrm>
            <a:off x="144208" y="3243832"/>
            <a:ext cx="2621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4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6CF92DE3-67A3-4EC4-AF57-7DA179B964E0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406390" y="3374637"/>
            <a:ext cx="374660" cy="20676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894DB1DF-8B34-4F28-88B2-5653CD029396}"/>
              </a:ext>
            </a:extLst>
          </p:cNvPr>
          <p:cNvSpPr txBox="1"/>
          <p:nvPr/>
        </p:nvSpPr>
        <p:spPr>
          <a:xfrm>
            <a:off x="3175479" y="34505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5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FBED6647-B921-4751-BAE7-66E0DE837BC8}"/>
              </a:ext>
            </a:extLst>
          </p:cNvPr>
          <p:cNvCxnSpPr>
            <a:cxnSpLocks/>
            <a:stCxn id="84" idx="1"/>
          </p:cNvCxnSpPr>
          <p:nvPr/>
        </p:nvCxnSpPr>
        <p:spPr>
          <a:xfrm flipH="1">
            <a:off x="2727525" y="3581400"/>
            <a:ext cx="447954" cy="27132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8663DA5B-8510-4555-B293-6171F8F3B075}"/>
              </a:ext>
            </a:extLst>
          </p:cNvPr>
          <p:cNvSpPr txBox="1"/>
          <p:nvPr/>
        </p:nvSpPr>
        <p:spPr>
          <a:xfrm>
            <a:off x="3145974" y="380301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6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1E10EF09-4F4C-4AB1-9716-08BEFCFBC849}"/>
              </a:ext>
            </a:extLst>
          </p:cNvPr>
          <p:cNvCxnSpPr>
            <a:cxnSpLocks/>
            <a:stCxn id="86" idx="1"/>
          </p:cNvCxnSpPr>
          <p:nvPr/>
        </p:nvCxnSpPr>
        <p:spPr>
          <a:xfrm flipH="1">
            <a:off x="2727526" y="3933815"/>
            <a:ext cx="418448" cy="21008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3FBAB76E-B1A4-4996-B914-162C6CB9262C}"/>
              </a:ext>
            </a:extLst>
          </p:cNvPr>
          <p:cNvSpPr txBox="1"/>
          <p:nvPr/>
        </p:nvSpPr>
        <p:spPr>
          <a:xfrm>
            <a:off x="3157187" y="4482309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8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883330B4-3C02-491A-89D7-268225827CC3}"/>
              </a:ext>
            </a:extLst>
          </p:cNvPr>
          <p:cNvCxnSpPr>
            <a:cxnSpLocks/>
            <a:stCxn id="90" idx="1"/>
          </p:cNvCxnSpPr>
          <p:nvPr/>
        </p:nvCxnSpPr>
        <p:spPr>
          <a:xfrm flipH="1">
            <a:off x="2070100" y="4613114"/>
            <a:ext cx="1087087" cy="166392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924146FD-472E-4B4B-9239-17795ED083C2}"/>
              </a:ext>
            </a:extLst>
          </p:cNvPr>
          <p:cNvSpPr txBox="1"/>
          <p:nvPr/>
        </p:nvSpPr>
        <p:spPr>
          <a:xfrm>
            <a:off x="145952" y="3532427"/>
            <a:ext cx="2544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9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96" name="直線コネクタ 95">
            <a:extLst>
              <a:ext uri="{FF2B5EF4-FFF2-40B4-BE49-F238E27FC236}">
                <a16:creationId xmlns:a16="http://schemas.microsoft.com/office/drawing/2014/main" id="{747744F5-7CD1-4C9D-8349-6E595E2D0F01}"/>
              </a:ext>
            </a:extLst>
          </p:cNvPr>
          <p:cNvCxnSpPr>
            <a:cxnSpLocks/>
            <a:stCxn id="95" idx="3"/>
          </p:cNvCxnSpPr>
          <p:nvPr/>
        </p:nvCxnSpPr>
        <p:spPr>
          <a:xfrm>
            <a:off x="400446" y="3663232"/>
            <a:ext cx="443632" cy="18949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B7D2A685-6E90-4990-982A-8455093AD821}"/>
              </a:ext>
            </a:extLst>
          </p:cNvPr>
          <p:cNvSpPr txBox="1"/>
          <p:nvPr/>
        </p:nvSpPr>
        <p:spPr>
          <a:xfrm>
            <a:off x="77425" y="4098903"/>
            <a:ext cx="3838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10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98" name="直線コネクタ 97">
            <a:extLst>
              <a:ext uri="{FF2B5EF4-FFF2-40B4-BE49-F238E27FC236}">
                <a16:creationId xmlns:a16="http://schemas.microsoft.com/office/drawing/2014/main" id="{46F52C47-9191-4A57-8373-5DE47CA20F6A}"/>
              </a:ext>
            </a:extLst>
          </p:cNvPr>
          <p:cNvCxnSpPr>
            <a:cxnSpLocks/>
            <a:stCxn id="97" idx="3"/>
          </p:cNvCxnSpPr>
          <p:nvPr/>
        </p:nvCxnSpPr>
        <p:spPr>
          <a:xfrm flipV="1">
            <a:off x="461285" y="3924844"/>
            <a:ext cx="784540" cy="304864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1D9AF4F9-0B6C-4306-9113-F2495DAAA23F}"/>
              </a:ext>
            </a:extLst>
          </p:cNvPr>
          <p:cNvSpPr txBox="1"/>
          <p:nvPr/>
        </p:nvSpPr>
        <p:spPr>
          <a:xfrm>
            <a:off x="141023" y="1612207"/>
            <a:ext cx="3746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11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100" name="直線コネクタ 99">
            <a:extLst>
              <a:ext uri="{FF2B5EF4-FFF2-40B4-BE49-F238E27FC236}">
                <a16:creationId xmlns:a16="http://schemas.microsoft.com/office/drawing/2014/main" id="{1587023B-3D9E-49C2-954E-BA1D47C0FF5F}"/>
              </a:ext>
            </a:extLst>
          </p:cNvPr>
          <p:cNvCxnSpPr>
            <a:cxnSpLocks/>
            <a:stCxn id="99" idx="3"/>
          </p:cNvCxnSpPr>
          <p:nvPr/>
        </p:nvCxnSpPr>
        <p:spPr>
          <a:xfrm>
            <a:off x="515683" y="1743012"/>
            <a:ext cx="662691" cy="25606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矢印: 右 2">
            <a:extLst>
              <a:ext uri="{FF2B5EF4-FFF2-40B4-BE49-F238E27FC236}">
                <a16:creationId xmlns:a16="http://schemas.microsoft.com/office/drawing/2014/main" id="{4671A100-C036-4AF0-9EEF-80814FEB9A89}"/>
              </a:ext>
            </a:extLst>
          </p:cNvPr>
          <p:cNvSpPr/>
          <p:nvPr/>
        </p:nvSpPr>
        <p:spPr>
          <a:xfrm>
            <a:off x="2644706" y="2735115"/>
            <a:ext cx="292044" cy="14465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矢印: 右 50">
            <a:extLst>
              <a:ext uri="{FF2B5EF4-FFF2-40B4-BE49-F238E27FC236}">
                <a16:creationId xmlns:a16="http://schemas.microsoft.com/office/drawing/2014/main" id="{277AEA51-8ED1-4876-83CE-8A8AD4672183}"/>
              </a:ext>
            </a:extLst>
          </p:cNvPr>
          <p:cNvSpPr/>
          <p:nvPr/>
        </p:nvSpPr>
        <p:spPr>
          <a:xfrm rot="10800000">
            <a:off x="593720" y="2314310"/>
            <a:ext cx="292044" cy="14465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DB0F81A-F4B2-4942-A992-0F8FB074CE47}"/>
              </a:ext>
            </a:extLst>
          </p:cNvPr>
          <p:cNvSpPr txBox="1"/>
          <p:nvPr/>
        </p:nvSpPr>
        <p:spPr>
          <a:xfrm>
            <a:off x="4897925" y="21728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bg1"/>
                </a:solidFill>
              </a:rPr>
              <a:t>有償</a:t>
            </a:r>
          </a:p>
        </p:txBody>
      </p:sp>
      <p:sp>
        <p:nvSpPr>
          <p:cNvPr id="56" name="テキスト ボックス 5">
            <a:extLst>
              <a:ext uri="{FF2B5EF4-FFF2-40B4-BE49-F238E27FC236}">
                <a16:creationId xmlns:a16="http://schemas.microsoft.com/office/drawing/2014/main" id="{27E52D61-09F3-4EB9-9691-4F327E4A37E2}"/>
              </a:ext>
            </a:extLst>
          </p:cNvPr>
          <p:cNvSpPr txBox="1"/>
          <p:nvPr/>
        </p:nvSpPr>
        <p:spPr>
          <a:xfrm>
            <a:off x="1465647" y="4360513"/>
            <a:ext cx="556563" cy="215444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8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あと</a:t>
            </a:r>
            <a:r>
              <a:rPr kumimoji="1" lang="en-US" altLang="ja-JP" sz="8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3</a:t>
            </a:r>
            <a:r>
              <a:rPr kumimoji="1" lang="ja-JP" altLang="en-US" sz="8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回</a:t>
            </a: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CA0F1C96-EA28-4248-BE55-27F102559BE2}"/>
              </a:ext>
            </a:extLst>
          </p:cNvPr>
          <p:cNvSpPr txBox="1"/>
          <p:nvPr/>
        </p:nvSpPr>
        <p:spPr>
          <a:xfrm>
            <a:off x="3157187" y="4069764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7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101" name="直線コネクタ 100">
            <a:extLst>
              <a:ext uri="{FF2B5EF4-FFF2-40B4-BE49-F238E27FC236}">
                <a16:creationId xmlns:a16="http://schemas.microsoft.com/office/drawing/2014/main" id="{CCDF4CE0-7617-410B-BB30-19BBC0D844E5}"/>
              </a:ext>
            </a:extLst>
          </p:cNvPr>
          <p:cNvCxnSpPr>
            <a:cxnSpLocks/>
            <a:stCxn id="57" idx="1"/>
            <a:endCxn id="56" idx="3"/>
          </p:cNvCxnSpPr>
          <p:nvPr/>
        </p:nvCxnSpPr>
        <p:spPr>
          <a:xfrm flipH="1">
            <a:off x="2022210" y="4200569"/>
            <a:ext cx="1134977" cy="26766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256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3FF8981-2FE8-4BAD-8857-70A5064DA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83" y="1147942"/>
            <a:ext cx="2516158" cy="4472402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3716082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</a:t>
            </a:r>
            <a:r>
              <a:rPr kumimoji="1" lang="en-US" altLang="ja-JP" sz="1400" b="1">
                <a:latin typeface="+mj-ea"/>
                <a:ea typeface="+mj-ea"/>
              </a:rPr>
              <a:t>ga110 </a:t>
            </a:r>
            <a:r>
              <a:rPr kumimoji="1" lang="ja-JP" altLang="en-US" sz="1400" b="1">
                <a:latin typeface="+mj-ea"/>
                <a:ea typeface="+mj-ea"/>
              </a:rPr>
              <a:t>ガチャトップ画面　</a:t>
            </a:r>
            <a:r>
              <a:rPr kumimoji="1" lang="en-US" altLang="ja-JP" sz="1400" b="1">
                <a:solidFill>
                  <a:srgbClr val="FF0000"/>
                </a:solidFill>
                <a:latin typeface="+mj-ea"/>
                <a:ea typeface="+mj-ea"/>
              </a:rPr>
              <a:t>※</a:t>
            </a:r>
            <a:r>
              <a:rPr kumimoji="1" lang="ja-JP" altLang="en-US" sz="1400" b="1">
                <a:latin typeface="+mj-ea"/>
                <a:ea typeface="+mj-ea"/>
              </a:rPr>
              <a:t>無料ガチャ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785626"/>
              </p:ext>
            </p:extLst>
          </p:nvPr>
        </p:nvGraphicFramePr>
        <p:xfrm>
          <a:off x="3651168" y="1147941"/>
          <a:ext cx="5112602" cy="316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8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ガチャバナー？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ガチャタイトルとそのガチャのメインとなるカードデザインと衣装を着た３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D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キャラを表示させる。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  <a:p>
                      <a:pPr lvl="0">
                        <a:buNone/>
                      </a:pPr>
                      <a:r>
                        <a:rPr lang="ja-JP" altLang="en-US" sz="900">
                          <a:latin typeface="+mn-ea"/>
                          <a:ea typeface="+mn-ea"/>
                        </a:rPr>
                        <a:t>キャラは右にアウトして右からイン、</a:t>
                      </a:r>
                      <a:endParaRPr lang="en-US" altLang="ja-JP" sz="900">
                        <a:latin typeface="+mn-ea"/>
                        <a:ea typeface="+mn-ea"/>
                      </a:endParaRPr>
                    </a:p>
                    <a:p>
                      <a:pPr lvl="0">
                        <a:buNone/>
                      </a:pPr>
                      <a:r>
                        <a:rPr lang="ja-JP" altLang="en-US" sz="900">
                          <a:latin typeface="+mn-ea"/>
                          <a:ea typeface="+mn-ea"/>
                        </a:rPr>
                        <a:t>カードは左にアウトして左からインで切り替えて表示させたい。</a:t>
                      </a:r>
                    </a:p>
                    <a:p>
                      <a:r>
                        <a:rPr kumimoji="1" lang="en-US" altLang="ja-JP" sz="90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※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３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D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キャラはアニメ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―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ションさせたい。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矢印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タップでガチャの種類を切り替える。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ストーリーを見るボタン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タップで表示キャラの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TR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ストーリーの冒頭を表示させる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（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ADV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画面へ遷移）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提供割合ボタン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タップで該当のガチャ詳細画面を表示させる。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5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所持アイテム表示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所持している無償クリスタル、有償クリスタル、チケット数を表示させる。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209153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回ガチャボタン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ja-JP" altLang="en-US" sz="900">
                          <a:latin typeface="+mn-ea"/>
                        </a:rPr>
                        <a:t>ガチャ確認ダイアログ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を表示させる。</a:t>
                      </a:r>
                      <a:endParaRPr lang="en-US" altLang="ja-JP" sz="900">
                        <a:latin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03731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7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10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回ガチャボタン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ja-JP" altLang="en-US" sz="900">
                          <a:latin typeface="+mn-ea"/>
                        </a:rPr>
                        <a:t>ガチャ確認ダイアログ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を表示させる。</a:t>
                      </a:r>
                      <a:endParaRPr lang="en-US" altLang="ja-JP" sz="900">
                        <a:latin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970106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8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能力を見るボタン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タップでカードの能力を表示させる。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  <a:p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※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右図イメージ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972827"/>
                  </a:ext>
                </a:extLst>
              </a:tr>
            </a:tbl>
          </a:graphicData>
        </a:graphic>
      </p:graphicFrame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15BC349C-3C32-4393-9AE6-13382F6451E7}"/>
              </a:ext>
            </a:extLst>
          </p:cNvPr>
          <p:cNvGrpSpPr/>
          <p:nvPr/>
        </p:nvGrpSpPr>
        <p:grpSpPr>
          <a:xfrm>
            <a:off x="6372821" y="4232662"/>
            <a:ext cx="1198958" cy="1622108"/>
            <a:chOff x="0" y="-1"/>
            <a:chExt cx="1250247" cy="1690035"/>
          </a:xfrm>
        </p:grpSpPr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AC4A3857-266A-4A4F-8C35-0ED1810B6F9E}"/>
                </a:ext>
              </a:extLst>
            </p:cNvPr>
            <p:cNvSpPr/>
            <p:nvPr/>
          </p:nvSpPr>
          <p:spPr>
            <a:xfrm>
              <a:off x="8050" y="-1"/>
              <a:ext cx="1205726" cy="16900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sz="1100">
                <a:latin typeface="+mj-ea"/>
                <a:ea typeface="+mj-ea"/>
              </a:endParaRPr>
            </a:p>
          </p:txBody>
        </p:sp>
        <p:sp>
          <p:nvSpPr>
            <p:cNvPr id="65" name="楕円 64">
              <a:extLst>
                <a:ext uri="{FF2B5EF4-FFF2-40B4-BE49-F238E27FC236}">
                  <a16:creationId xmlns:a16="http://schemas.microsoft.com/office/drawing/2014/main" id="{4FB1EDA0-A0EE-45EF-B611-4D22E6F0EBF3}"/>
                </a:ext>
              </a:extLst>
            </p:cNvPr>
            <p:cNvSpPr/>
            <p:nvPr/>
          </p:nvSpPr>
          <p:spPr>
            <a:xfrm>
              <a:off x="844057" y="17802"/>
              <a:ext cx="311682" cy="3116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1100">
                <a:latin typeface="+mj-ea"/>
                <a:ea typeface="+mj-ea"/>
              </a:endParaRPr>
            </a:p>
          </p:txBody>
        </p:sp>
        <p:sp>
          <p:nvSpPr>
            <p:cNvPr id="66" name="テキスト ボックス 2">
              <a:extLst>
                <a:ext uri="{FF2B5EF4-FFF2-40B4-BE49-F238E27FC236}">
                  <a16:creationId xmlns:a16="http://schemas.microsoft.com/office/drawing/2014/main" id="{24F6C0B3-026F-4A76-849F-C054878A7A18}"/>
                </a:ext>
              </a:extLst>
            </p:cNvPr>
            <p:cNvSpPr txBox="1"/>
            <p:nvPr/>
          </p:nvSpPr>
          <p:spPr>
            <a:xfrm>
              <a:off x="752214" y="73276"/>
              <a:ext cx="498033" cy="27200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500" b="1">
                  <a:solidFill>
                    <a:sysClr val="windowText" lastClr="000000"/>
                  </a:solidFill>
                  <a:latin typeface="+mj-ea"/>
                  <a:ea typeface="+mj-ea"/>
                </a:rPr>
                <a:t>イラスト</a:t>
              </a:r>
              <a:endParaRPr kumimoji="1" lang="en-US" altLang="ja-JP" sz="5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pPr algn="ctr"/>
              <a:r>
                <a:rPr kumimoji="1" lang="ja-JP" altLang="en-US" sz="500" b="1">
                  <a:solidFill>
                    <a:sysClr val="windowText" lastClr="000000"/>
                  </a:solidFill>
                  <a:latin typeface="+mj-ea"/>
                  <a:ea typeface="+mj-ea"/>
                </a:rPr>
                <a:t>を見る</a:t>
              </a:r>
            </a:p>
          </p:txBody>
        </p: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F1B1DAFF-70C6-4D0B-95EE-BDEB2E92FA5A}"/>
                </a:ext>
              </a:extLst>
            </p:cNvPr>
            <p:cNvGrpSpPr/>
            <p:nvPr/>
          </p:nvGrpSpPr>
          <p:grpSpPr>
            <a:xfrm>
              <a:off x="72563" y="360060"/>
              <a:ext cx="610800" cy="350163"/>
              <a:chOff x="72563" y="360059"/>
              <a:chExt cx="611759" cy="351124"/>
            </a:xfrm>
          </p:grpSpPr>
          <p:pic>
            <p:nvPicPr>
              <p:cNvPr id="79" name="図 78">
                <a:extLst>
                  <a:ext uri="{FF2B5EF4-FFF2-40B4-BE49-F238E27FC236}">
                    <a16:creationId xmlns:a16="http://schemas.microsoft.com/office/drawing/2014/main" id="{86134714-209F-48B1-A98A-B164958FE8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63" y="395173"/>
                <a:ext cx="158256" cy="137676"/>
              </a:xfrm>
              <a:prstGeom prst="rect">
                <a:avLst/>
              </a:prstGeom>
            </p:spPr>
          </p:pic>
          <p:sp>
            <p:nvSpPr>
              <p:cNvPr id="80" name="テキスト ボックス 2">
                <a:extLst>
                  <a:ext uri="{FF2B5EF4-FFF2-40B4-BE49-F238E27FC236}">
                    <a16:creationId xmlns:a16="http://schemas.microsoft.com/office/drawing/2014/main" id="{51EED0E7-422C-491D-B3F6-AF463F4466A7}"/>
                  </a:ext>
                </a:extLst>
              </p:cNvPr>
              <p:cNvSpPr txBox="1"/>
              <p:nvPr/>
            </p:nvSpPr>
            <p:spPr>
              <a:xfrm>
                <a:off x="156961" y="360059"/>
                <a:ext cx="527361" cy="35112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BE440526-6DCA-438C-B495-16B9CEC865E2}"/>
                </a:ext>
              </a:extLst>
            </p:cNvPr>
            <p:cNvGrpSpPr/>
            <p:nvPr/>
          </p:nvGrpSpPr>
          <p:grpSpPr>
            <a:xfrm>
              <a:off x="83939" y="569090"/>
              <a:ext cx="599424" cy="348239"/>
              <a:chOff x="83951" y="569133"/>
              <a:chExt cx="600371" cy="349202"/>
            </a:xfrm>
          </p:grpSpPr>
          <p:pic>
            <p:nvPicPr>
              <p:cNvPr id="77" name="図 76">
                <a:extLst>
                  <a:ext uri="{FF2B5EF4-FFF2-40B4-BE49-F238E27FC236}">
                    <a16:creationId xmlns:a16="http://schemas.microsoft.com/office/drawing/2014/main" id="{CFC5791E-0FE5-4A43-B89C-BD1FF32DBD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951" y="598950"/>
                <a:ext cx="145162" cy="147206"/>
              </a:xfrm>
              <a:prstGeom prst="rect">
                <a:avLst/>
              </a:prstGeom>
            </p:spPr>
          </p:pic>
          <p:sp>
            <p:nvSpPr>
              <p:cNvPr id="78" name="テキスト ボックス 2">
                <a:extLst>
                  <a:ext uri="{FF2B5EF4-FFF2-40B4-BE49-F238E27FC236}">
                    <a16:creationId xmlns:a16="http://schemas.microsoft.com/office/drawing/2014/main" id="{D7AC78C1-3422-41A3-B02A-B59DEE119081}"/>
                  </a:ext>
                </a:extLst>
              </p:cNvPr>
              <p:cNvSpPr txBox="1"/>
              <p:nvPr/>
            </p:nvSpPr>
            <p:spPr>
              <a:xfrm>
                <a:off x="149341" y="569133"/>
                <a:ext cx="534981" cy="34920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6E07097D-3C12-4383-AE09-2CD51091EC66}"/>
                </a:ext>
              </a:extLst>
            </p:cNvPr>
            <p:cNvGrpSpPr/>
            <p:nvPr/>
          </p:nvGrpSpPr>
          <p:grpSpPr>
            <a:xfrm>
              <a:off x="549599" y="345282"/>
              <a:ext cx="603438" cy="350161"/>
              <a:chOff x="549630" y="345283"/>
              <a:chExt cx="604367" cy="351124"/>
            </a:xfrm>
          </p:grpSpPr>
          <p:pic>
            <p:nvPicPr>
              <p:cNvPr id="75" name="図 74">
                <a:extLst>
                  <a:ext uri="{FF2B5EF4-FFF2-40B4-BE49-F238E27FC236}">
                    <a16:creationId xmlns:a16="http://schemas.microsoft.com/office/drawing/2014/main" id="{3BEC65D6-92B5-4A7D-A3E8-3E538DAE87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630" y="376006"/>
                <a:ext cx="136649" cy="146919"/>
              </a:xfrm>
              <a:prstGeom prst="rect">
                <a:avLst/>
              </a:prstGeom>
            </p:spPr>
          </p:pic>
          <p:sp>
            <p:nvSpPr>
              <p:cNvPr id="76" name="テキスト ボックス 2">
                <a:extLst>
                  <a:ext uri="{FF2B5EF4-FFF2-40B4-BE49-F238E27FC236}">
                    <a16:creationId xmlns:a16="http://schemas.microsoft.com/office/drawing/2014/main" id="{C31D32DB-A9E7-43C5-92BB-CADB3BC13B18}"/>
                  </a:ext>
                </a:extLst>
              </p:cNvPr>
              <p:cNvSpPr txBox="1"/>
              <p:nvPr/>
            </p:nvSpPr>
            <p:spPr>
              <a:xfrm>
                <a:off x="605753" y="345283"/>
                <a:ext cx="548244" cy="35112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868FD035-1A83-4746-ADF0-A8C4E3A96989}"/>
                </a:ext>
              </a:extLst>
            </p:cNvPr>
            <p:cNvGrpSpPr/>
            <p:nvPr/>
          </p:nvGrpSpPr>
          <p:grpSpPr>
            <a:xfrm>
              <a:off x="546312" y="559394"/>
              <a:ext cx="577053" cy="348239"/>
              <a:chOff x="546345" y="559395"/>
              <a:chExt cx="577979" cy="349202"/>
            </a:xfrm>
          </p:grpSpPr>
          <p:pic>
            <p:nvPicPr>
              <p:cNvPr id="73" name="図 72">
                <a:extLst>
                  <a:ext uri="{FF2B5EF4-FFF2-40B4-BE49-F238E27FC236}">
                    <a16:creationId xmlns:a16="http://schemas.microsoft.com/office/drawing/2014/main" id="{E722292C-98B7-476F-A4BE-976681C2E9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6345" y="589548"/>
                <a:ext cx="140462" cy="145021"/>
              </a:xfrm>
              <a:prstGeom prst="rect">
                <a:avLst/>
              </a:prstGeom>
            </p:spPr>
          </p:pic>
          <p:sp>
            <p:nvSpPr>
              <p:cNvPr id="74" name="テキスト ボックス 2">
                <a:extLst>
                  <a:ext uri="{FF2B5EF4-FFF2-40B4-BE49-F238E27FC236}">
                    <a16:creationId xmlns:a16="http://schemas.microsoft.com/office/drawing/2014/main" id="{BACC91BC-597E-48F7-88B8-A1FF1C65A00E}"/>
                  </a:ext>
                </a:extLst>
              </p:cNvPr>
              <p:cNvSpPr txBox="1"/>
              <p:nvPr/>
            </p:nvSpPr>
            <p:spPr>
              <a:xfrm>
                <a:off x="594900" y="559395"/>
                <a:ext cx="529424" cy="34920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72" name="テキスト ボックス 2">
              <a:extLst>
                <a:ext uri="{FF2B5EF4-FFF2-40B4-BE49-F238E27FC236}">
                  <a16:creationId xmlns:a16="http://schemas.microsoft.com/office/drawing/2014/main" id="{919DB4F9-8329-4FED-A89D-7B2674DAFAC2}"/>
                </a:ext>
              </a:extLst>
            </p:cNvPr>
            <p:cNvSpPr txBox="1"/>
            <p:nvPr/>
          </p:nvSpPr>
          <p:spPr>
            <a:xfrm>
              <a:off x="0" y="812365"/>
              <a:ext cx="979098" cy="87766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ja-JP" altLang="en-US" sz="700" b="1">
                  <a:solidFill>
                    <a:sysClr val="windowText" lastClr="000000"/>
                  </a:solidFill>
                  <a:latin typeface="+mj-ea"/>
                  <a:ea typeface="+mj-ea"/>
                </a:rPr>
                <a:t>リーダー効果：</a:t>
              </a:r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r>
                <a:rPr kumimoji="1" lang="ja-JP" altLang="en-US" sz="700" b="1">
                  <a:solidFill>
                    <a:sysClr val="windowText" lastClr="000000"/>
                  </a:solidFill>
                  <a:latin typeface="+mj-ea"/>
                  <a:ea typeface="+mj-ea"/>
                </a:rPr>
                <a:t>バトル効果：</a:t>
              </a:r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7B7FD640-9F8A-408E-9880-330AA1056CF7}"/>
              </a:ext>
            </a:extLst>
          </p:cNvPr>
          <p:cNvSpPr txBox="1"/>
          <p:nvPr/>
        </p:nvSpPr>
        <p:spPr>
          <a:xfrm>
            <a:off x="3175479" y="16773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1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0CBF205C-9F2E-4645-9E33-CDBF811BB6AB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2705101" y="1808200"/>
            <a:ext cx="470378" cy="19205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B95BEB1-8B6D-44CA-A79F-B6C5F64F82A1}"/>
              </a:ext>
            </a:extLst>
          </p:cNvPr>
          <p:cNvSpPr txBox="1"/>
          <p:nvPr/>
        </p:nvSpPr>
        <p:spPr>
          <a:xfrm>
            <a:off x="3153055" y="229142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2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CBFD7FE7-CD58-4943-A54E-666224ECB587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2856142" y="2422225"/>
            <a:ext cx="296913" cy="197761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04E13AEA-5CC2-4560-85EF-302CF2B6A7FC}"/>
              </a:ext>
            </a:extLst>
          </p:cNvPr>
          <p:cNvSpPr txBox="1"/>
          <p:nvPr/>
        </p:nvSpPr>
        <p:spPr>
          <a:xfrm>
            <a:off x="3153055" y="3103309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3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81" name="直線コネクタ 80">
            <a:extLst>
              <a:ext uri="{FF2B5EF4-FFF2-40B4-BE49-F238E27FC236}">
                <a16:creationId xmlns:a16="http://schemas.microsoft.com/office/drawing/2014/main" id="{E4E21782-7593-4514-A08C-812259CF7FBD}"/>
              </a:ext>
            </a:extLst>
          </p:cNvPr>
          <p:cNvCxnSpPr>
            <a:cxnSpLocks/>
            <a:stCxn id="62" idx="1"/>
          </p:cNvCxnSpPr>
          <p:nvPr/>
        </p:nvCxnSpPr>
        <p:spPr>
          <a:xfrm flipH="1">
            <a:off x="2705101" y="3234114"/>
            <a:ext cx="447954" cy="27132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E88301DD-B658-472C-B6B0-484368BCCE5C}"/>
              </a:ext>
            </a:extLst>
          </p:cNvPr>
          <p:cNvSpPr txBox="1"/>
          <p:nvPr/>
        </p:nvSpPr>
        <p:spPr>
          <a:xfrm>
            <a:off x="144208" y="3243832"/>
            <a:ext cx="2621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4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6CF92DE3-67A3-4EC4-AF57-7DA179B964E0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406390" y="3374637"/>
            <a:ext cx="374660" cy="20676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8663DA5B-8510-4555-B293-6171F8F3B075}"/>
              </a:ext>
            </a:extLst>
          </p:cNvPr>
          <p:cNvSpPr txBox="1"/>
          <p:nvPr/>
        </p:nvSpPr>
        <p:spPr>
          <a:xfrm>
            <a:off x="3145974" y="380301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5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1E10EF09-4F4C-4AB1-9716-08BEFCFBC849}"/>
              </a:ext>
            </a:extLst>
          </p:cNvPr>
          <p:cNvCxnSpPr>
            <a:cxnSpLocks/>
            <a:stCxn id="86" idx="1"/>
          </p:cNvCxnSpPr>
          <p:nvPr/>
        </p:nvCxnSpPr>
        <p:spPr>
          <a:xfrm flipH="1">
            <a:off x="2727526" y="3933815"/>
            <a:ext cx="418448" cy="21008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3FBAB76E-B1A4-4996-B914-162C6CB9262C}"/>
              </a:ext>
            </a:extLst>
          </p:cNvPr>
          <p:cNvSpPr txBox="1"/>
          <p:nvPr/>
        </p:nvSpPr>
        <p:spPr>
          <a:xfrm>
            <a:off x="3157187" y="4482309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7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883330B4-3C02-491A-89D7-268225827CC3}"/>
              </a:ext>
            </a:extLst>
          </p:cNvPr>
          <p:cNvCxnSpPr>
            <a:cxnSpLocks/>
            <a:stCxn id="90" idx="1"/>
          </p:cNvCxnSpPr>
          <p:nvPr/>
        </p:nvCxnSpPr>
        <p:spPr>
          <a:xfrm flipH="1">
            <a:off x="2571751" y="4613114"/>
            <a:ext cx="585436" cy="21560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F87FB823-EE1C-4CDC-B2EB-9C43DE955747}"/>
              </a:ext>
            </a:extLst>
          </p:cNvPr>
          <p:cNvSpPr txBox="1"/>
          <p:nvPr/>
        </p:nvSpPr>
        <p:spPr>
          <a:xfrm>
            <a:off x="141023" y="4567104"/>
            <a:ext cx="2621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6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93" name="直線コネクタ 92">
            <a:extLst>
              <a:ext uri="{FF2B5EF4-FFF2-40B4-BE49-F238E27FC236}">
                <a16:creationId xmlns:a16="http://schemas.microsoft.com/office/drawing/2014/main" id="{C742B6B2-24A8-4490-AB0D-BE607FBAEC57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403205" y="4697909"/>
            <a:ext cx="440873" cy="17804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1D9AF4F9-0B6C-4306-9113-F2495DAAA23F}"/>
              </a:ext>
            </a:extLst>
          </p:cNvPr>
          <p:cNvSpPr txBox="1"/>
          <p:nvPr/>
        </p:nvSpPr>
        <p:spPr>
          <a:xfrm>
            <a:off x="141023" y="1612207"/>
            <a:ext cx="3746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8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100" name="直線コネクタ 99">
            <a:extLst>
              <a:ext uri="{FF2B5EF4-FFF2-40B4-BE49-F238E27FC236}">
                <a16:creationId xmlns:a16="http://schemas.microsoft.com/office/drawing/2014/main" id="{1587023B-3D9E-49C2-954E-BA1D47C0FF5F}"/>
              </a:ext>
            </a:extLst>
          </p:cNvPr>
          <p:cNvCxnSpPr>
            <a:cxnSpLocks/>
            <a:stCxn id="99" idx="3"/>
          </p:cNvCxnSpPr>
          <p:nvPr/>
        </p:nvCxnSpPr>
        <p:spPr>
          <a:xfrm>
            <a:off x="515683" y="1743012"/>
            <a:ext cx="662691" cy="25606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A53893C-0DF2-4B23-BCB4-8F442A92F2A1}"/>
              </a:ext>
            </a:extLst>
          </p:cNvPr>
          <p:cNvSpPr/>
          <p:nvPr/>
        </p:nvSpPr>
        <p:spPr>
          <a:xfrm>
            <a:off x="821851" y="4662990"/>
            <a:ext cx="812018" cy="28506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600">
                <a:latin typeface="+mj-ea"/>
                <a:ea typeface="+mj-ea"/>
              </a:rPr>
              <a:t>あと</a:t>
            </a:r>
            <a:r>
              <a:rPr kumimoji="1" lang="en-US" altLang="ja-JP" sz="700">
                <a:latin typeface="+mj-ea"/>
                <a:ea typeface="+mj-ea"/>
              </a:rPr>
              <a:t>23</a:t>
            </a:r>
            <a:r>
              <a:rPr kumimoji="1" lang="ja-JP" altLang="en-US" sz="700">
                <a:latin typeface="+mj-ea"/>
                <a:ea typeface="+mj-ea"/>
              </a:rPr>
              <a:t>時間</a:t>
            </a:r>
            <a:r>
              <a:rPr kumimoji="1" lang="en-US" altLang="ja-JP" sz="700">
                <a:latin typeface="+mj-ea"/>
                <a:ea typeface="+mj-ea"/>
              </a:rPr>
              <a:t>59</a:t>
            </a:r>
            <a:r>
              <a:rPr kumimoji="1" lang="ja-JP" altLang="en-US" sz="700">
                <a:latin typeface="+mj-ea"/>
                <a:ea typeface="+mj-ea"/>
              </a:rPr>
              <a:t>分</a:t>
            </a:r>
          </a:p>
        </p:txBody>
      </p:sp>
    </p:spTree>
    <p:extLst>
      <p:ext uri="{BB962C8B-B14F-4D97-AF65-F5344CB8AC3E}">
        <p14:creationId xmlns:p14="http://schemas.microsoft.com/office/powerpoint/2010/main" val="2597648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56A57E1-FFC2-4E3C-8169-E6348A447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04" y="1012346"/>
            <a:ext cx="2599204" cy="4611017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299312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</a:t>
            </a:r>
            <a:r>
              <a:rPr lang="en-US" altLang="ja-JP" sz="1400">
                <a:latin typeface="+mj-ea"/>
              </a:rPr>
              <a:t> </a:t>
            </a:r>
            <a:r>
              <a:rPr lang="en-US" altLang="ja-JP" sz="1400" b="1">
                <a:latin typeface="+mj-ea"/>
              </a:rPr>
              <a:t>ga110a </a:t>
            </a:r>
            <a:r>
              <a:rPr kumimoji="1" lang="ja-JP" altLang="en-US" sz="1400" b="1">
                <a:latin typeface="+mj-ea"/>
                <a:ea typeface="+mj-ea"/>
              </a:rPr>
              <a:t>ガチャ確認ダイアログ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09631"/>
              </p:ext>
            </p:extLst>
          </p:nvPr>
        </p:nvGraphicFramePr>
        <p:xfrm>
          <a:off x="3912577" y="1129723"/>
          <a:ext cx="5112601" cy="2904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ダイアログ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共通のダイアログを表示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所持クリスタル数表示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現在所持しているクリスタルを有償、無償で分けて表示させる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所持チケット数表示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現在所持しているチケット数を表示させる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チケットガチャボタン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タップでチケットを消費してガチャ演出画面に遷移する。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チケットがない場合はグレーアウトさせる。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29161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5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クリスタルガチャボタン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タップでクリスタルを消費してガチャ演出画面に遷移する。クリスタルが不足している場合はグレーアウトさせる。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07195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6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閉じるボタン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タップでダイアログを閉じてガチャトップ画面に戻る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779676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7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クリスタル購入ボタン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タップでクリスタル購入画面を表示させる。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829264"/>
                  </a:ext>
                </a:extLst>
              </a:tr>
            </a:tbl>
          </a:graphicData>
        </a:graphic>
      </p:graphicFrame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2F8605-2674-4DA0-B3E5-6895A138517A}"/>
              </a:ext>
            </a:extLst>
          </p:cNvPr>
          <p:cNvSpPr txBox="1"/>
          <p:nvPr/>
        </p:nvSpPr>
        <p:spPr>
          <a:xfrm>
            <a:off x="3175479" y="1857742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1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40AABBEC-B6A2-4AED-877F-74E362FC9EF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596551" y="1988547"/>
            <a:ext cx="578928" cy="235262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5BCC9CC-1FAA-416D-AB77-A1F12761013F}"/>
              </a:ext>
            </a:extLst>
          </p:cNvPr>
          <p:cNvSpPr txBox="1"/>
          <p:nvPr/>
        </p:nvSpPr>
        <p:spPr>
          <a:xfrm>
            <a:off x="3175479" y="3031167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7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BFE56C85-CE53-4D6A-94AC-D9DBEF69B619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2596551" y="3161972"/>
            <a:ext cx="578928" cy="32937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BB714E37-7BBF-46EC-99A1-123632926AB9}"/>
              </a:ext>
            </a:extLst>
          </p:cNvPr>
          <p:cNvSpPr txBox="1"/>
          <p:nvPr/>
        </p:nvSpPr>
        <p:spPr>
          <a:xfrm>
            <a:off x="125386" y="3597302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4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2F9ECEC5-DEF9-4A83-BABB-A75FBA856C57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451116" y="3728107"/>
            <a:ext cx="532295" cy="44210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E1903D4-7C5A-4F3C-9E0D-3D69273202A5}"/>
              </a:ext>
            </a:extLst>
          </p:cNvPr>
          <p:cNvSpPr txBox="1"/>
          <p:nvPr/>
        </p:nvSpPr>
        <p:spPr>
          <a:xfrm>
            <a:off x="3175479" y="3699823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5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24371CEF-8B01-423F-AA43-AF1E59CD6B51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2493035" y="3830628"/>
            <a:ext cx="682444" cy="26161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6F9A471C-CCC0-493B-B89D-429CD9E767AB}"/>
              </a:ext>
            </a:extLst>
          </p:cNvPr>
          <p:cNvSpPr txBox="1"/>
          <p:nvPr/>
        </p:nvSpPr>
        <p:spPr>
          <a:xfrm>
            <a:off x="3175479" y="2684266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3</a:t>
            </a:r>
          </a:p>
        </p:txBody>
      </p: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818F7F9A-7227-4222-9E85-936DB20BB5C2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2432649" y="2815071"/>
            <a:ext cx="742830" cy="312519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31EE6BC-523F-4F6C-94E4-99133673E3A0}"/>
              </a:ext>
            </a:extLst>
          </p:cNvPr>
          <p:cNvSpPr txBox="1"/>
          <p:nvPr/>
        </p:nvSpPr>
        <p:spPr>
          <a:xfrm>
            <a:off x="3836863" y="4234198"/>
            <a:ext cx="12811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※1</a:t>
            </a:r>
            <a:r>
              <a:rPr kumimoji="1" lang="ja-JP" altLang="en-US" sz="1000">
                <a:latin typeface="+mj-ea"/>
                <a:ea typeface="+mj-ea"/>
              </a:rPr>
              <a:t>回ガチャの場合</a:t>
            </a:r>
            <a:endParaRPr kumimoji="1" lang="en-US" altLang="ja-JP" sz="1000">
              <a:latin typeface="+mj-ea"/>
              <a:ea typeface="+mj-ea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FA4CA363-FB4B-47AD-BB0B-CA4A2F2FFC5C}"/>
              </a:ext>
            </a:extLst>
          </p:cNvPr>
          <p:cNvSpPr txBox="1"/>
          <p:nvPr/>
        </p:nvSpPr>
        <p:spPr>
          <a:xfrm>
            <a:off x="126917" y="2858596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2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A1C40040-536F-44F8-B5E2-26F9F8BFF4ED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452647" y="2989401"/>
            <a:ext cx="532295" cy="44210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D7929442-E3DB-465A-8E24-7FC09DFAFDFF}"/>
              </a:ext>
            </a:extLst>
          </p:cNvPr>
          <p:cNvSpPr txBox="1"/>
          <p:nvPr/>
        </p:nvSpPr>
        <p:spPr>
          <a:xfrm>
            <a:off x="3175479" y="4223043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6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B366B4A8-B818-4747-856B-192CFA9CB123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2103121" y="4353848"/>
            <a:ext cx="1072358" cy="39475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図 7">
            <a:extLst>
              <a:ext uri="{FF2B5EF4-FFF2-40B4-BE49-F238E27FC236}">
                <a16:creationId xmlns:a16="http://schemas.microsoft.com/office/drawing/2014/main" id="{E721428C-F34A-4D81-A7D2-88DC0DA7C3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37" t="61066" r="14844" b="25344"/>
          <a:stretch/>
        </p:blipFill>
        <p:spPr>
          <a:xfrm>
            <a:off x="3912577" y="4540337"/>
            <a:ext cx="2156057" cy="72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08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505187" y="538799"/>
            <a:ext cx="2759089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</a:t>
            </a:r>
            <a:r>
              <a:rPr lang="en-US" altLang="ja-JP" sz="1400" b="1">
                <a:latin typeface="+mj-ea"/>
              </a:rPr>
              <a:t>ga110b</a:t>
            </a:r>
            <a:r>
              <a:rPr kumimoji="1" lang="ja-JP" altLang="en-US" sz="1400" b="1">
                <a:latin typeface="+mj-ea"/>
                <a:ea typeface="+mj-ea"/>
              </a:rPr>
              <a:t> 提供割合ダイアログ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180212"/>
              </p:ext>
            </p:extLst>
          </p:nvPr>
        </p:nvGraphicFramePr>
        <p:xfrm>
          <a:off x="3712552" y="1200656"/>
          <a:ext cx="5112601" cy="1166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ダイアログ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共通のダイアログを表示させる。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b="0" i="0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WebView</a:t>
                      </a:r>
                    </a:p>
                    <a:p>
                      <a:r>
                        <a:rPr kumimoji="1" lang="ja-JP" altLang="en-US" sz="1000" b="0" i="0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表示領域</a:t>
                      </a:r>
                      <a:endParaRPr kumimoji="1" lang="ja-JP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b="0" i="0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WebView</a:t>
                      </a:r>
                      <a:r>
                        <a:rPr kumimoji="1" lang="ja-JP" altLang="en-US" sz="1000" b="0" i="0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で表示させる領域</a:t>
                      </a:r>
                      <a:endParaRPr kumimoji="1" lang="en-US" altLang="ja-JP" sz="1000" b="0" i="0" kern="1200">
                        <a:solidFill>
                          <a:schemeClr val="dk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閉じるボタン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タップでダイアログを消し、ガチャトップ画面に戻る。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</a:tbl>
          </a:graphicData>
        </a:graphic>
      </p:graphicFrame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2C5553-4F26-47EC-AE77-264FC44A6155}"/>
              </a:ext>
            </a:extLst>
          </p:cNvPr>
          <p:cNvSpPr txBox="1"/>
          <p:nvPr/>
        </p:nvSpPr>
        <p:spPr>
          <a:xfrm>
            <a:off x="3164137" y="16773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>
                <a:latin typeface="+mj-ea"/>
                <a:ea typeface="+mj-ea"/>
              </a:rPr>
              <a:t>１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B4A0E19-5B20-4219-B5B7-EF09954DF4E8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484408" y="1808200"/>
            <a:ext cx="679729" cy="347505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2F8605-2674-4DA0-B3E5-6895A138517A}"/>
              </a:ext>
            </a:extLst>
          </p:cNvPr>
          <p:cNvSpPr txBox="1"/>
          <p:nvPr/>
        </p:nvSpPr>
        <p:spPr>
          <a:xfrm>
            <a:off x="3164137" y="2107266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2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40AABBEC-B6A2-4AED-877F-74E362FC9EF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484408" y="2238071"/>
            <a:ext cx="679729" cy="336451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E1903D4-7C5A-4F3C-9E0D-3D69273202A5}"/>
              </a:ext>
            </a:extLst>
          </p:cNvPr>
          <p:cNvSpPr txBox="1"/>
          <p:nvPr/>
        </p:nvSpPr>
        <p:spPr>
          <a:xfrm>
            <a:off x="3164137" y="4315588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3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24371CEF-8B01-423F-AA43-AF1E59CD6B51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2182483" y="4446393"/>
            <a:ext cx="981654" cy="40410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998343A1-2F8C-4B0C-9D40-1D7208D76E6C}"/>
              </a:ext>
            </a:extLst>
          </p:cNvPr>
          <p:cNvGrpSpPr/>
          <p:nvPr/>
        </p:nvGrpSpPr>
        <p:grpSpPr>
          <a:xfrm>
            <a:off x="597519" y="1198846"/>
            <a:ext cx="2479906" cy="4415280"/>
            <a:chOff x="597519" y="1198846"/>
            <a:chExt cx="2479906" cy="4415280"/>
          </a:xfrm>
        </p:grpSpPr>
        <p:pic>
          <p:nvPicPr>
            <p:cNvPr id="37" name="図 36" descr="ブルー, モニター, ブラック, ストリート が含まれている画像&#10;&#10;自動的に生成された説明">
              <a:extLst>
                <a:ext uri="{FF2B5EF4-FFF2-40B4-BE49-F238E27FC236}">
                  <a16:creationId xmlns:a16="http://schemas.microsoft.com/office/drawing/2014/main" id="{F1B7611C-CDDA-428B-B65F-EA753CD48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519" y="1198846"/>
              <a:ext cx="2479906" cy="4415280"/>
            </a:xfrm>
            <a:prstGeom prst="rect">
              <a:avLst/>
            </a:prstGeom>
          </p:spPr>
        </p:pic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B96CA9E7-7695-48D5-929B-93BE45EEEB64}"/>
                </a:ext>
              </a:extLst>
            </p:cNvPr>
            <p:cNvSpPr/>
            <p:nvPr/>
          </p:nvSpPr>
          <p:spPr>
            <a:xfrm>
              <a:off x="1044093" y="2351913"/>
              <a:ext cx="1538360" cy="202907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bg1"/>
                  </a:solidFill>
                  <a:latin typeface="+mj-ea"/>
                  <a:ea typeface="+mj-ea"/>
                </a:rPr>
                <a:t>WebView</a:t>
              </a:r>
            </a:p>
            <a:p>
              <a:pPr algn="ctr"/>
              <a:r>
                <a:rPr kumimoji="1" lang="ja-JP" altLang="en-US">
                  <a:solidFill>
                    <a:schemeClr val="bg1"/>
                  </a:solidFill>
                  <a:latin typeface="+mj-ea"/>
                  <a:ea typeface="+mj-ea"/>
                </a:rPr>
                <a:t>表示領域</a:t>
              </a:r>
            </a:p>
            <a:p>
              <a:pPr algn="ctr"/>
              <a:endParaRPr kumimoji="1" lang="ja-JP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4065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A4E3F5F-28A1-4F78-B7E0-4D171991A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96" y="1134657"/>
            <a:ext cx="2554825" cy="4553640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3647152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</a:t>
            </a:r>
            <a:r>
              <a:rPr kumimoji="1" lang="en-US" altLang="ja-JP" sz="1400" b="1">
                <a:latin typeface="+mj-ea"/>
                <a:ea typeface="+mj-ea"/>
              </a:rPr>
              <a:t>ga110c </a:t>
            </a:r>
            <a:r>
              <a:rPr kumimoji="1" lang="ja-JP" altLang="en-US" sz="1400" b="1">
                <a:latin typeface="+mj-ea"/>
                <a:ea typeface="+mj-ea"/>
              </a:rPr>
              <a:t>スタンプカード確認ウィンドウ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714252"/>
              </p:ext>
            </p:extLst>
          </p:nvPr>
        </p:nvGraphicFramePr>
        <p:xfrm>
          <a:off x="3912577" y="1043205"/>
          <a:ext cx="5112601" cy="1166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ウィンドウ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タイトル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左図の通り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スタンプカード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現在のスタンプカードを表示させる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閉じるボタン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ウィンドウを閉じるボタン。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</a:tbl>
          </a:graphicData>
        </a:graphic>
      </p:graphicFrame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1570A5A-AE8D-4BC3-BBBB-C11D50DD08D3}"/>
              </a:ext>
            </a:extLst>
          </p:cNvPr>
          <p:cNvSpPr txBox="1"/>
          <p:nvPr/>
        </p:nvSpPr>
        <p:spPr>
          <a:xfrm>
            <a:off x="3175479" y="1654765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>
                <a:latin typeface="+mj-ea"/>
                <a:ea typeface="+mj-ea"/>
              </a:rPr>
              <a:t>１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EB7089E5-2479-4EB1-B705-EF6C88F700F1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2311879" y="1785570"/>
            <a:ext cx="863600" cy="23099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B4A0E19-5B20-4219-B5B7-EF09954DF4E8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037265" y="2342145"/>
            <a:ext cx="1138214" cy="625965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2F8605-2674-4DA0-B3E5-6895A138517A}"/>
              </a:ext>
            </a:extLst>
          </p:cNvPr>
          <p:cNvSpPr txBox="1"/>
          <p:nvPr/>
        </p:nvSpPr>
        <p:spPr>
          <a:xfrm>
            <a:off x="3175479" y="221134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>
                <a:latin typeface="+mj-ea"/>
                <a:ea typeface="+mj-ea"/>
              </a:rPr>
              <a:t>２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6F9A471C-CCC0-493B-B89D-429CD9E767AB}"/>
              </a:ext>
            </a:extLst>
          </p:cNvPr>
          <p:cNvSpPr txBox="1"/>
          <p:nvPr/>
        </p:nvSpPr>
        <p:spPr>
          <a:xfrm>
            <a:off x="3175479" y="3105813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>
                <a:latin typeface="+mj-ea"/>
                <a:ea typeface="+mj-ea"/>
              </a:rPr>
              <a:t>３</a:t>
            </a:r>
            <a:endParaRPr kumimoji="1" lang="en-US" altLang="ja-JP" sz="1100">
              <a:latin typeface="+mj-ea"/>
              <a:ea typeface="+mj-ea"/>
            </a:endParaRPr>
          </a:p>
        </p:txBody>
      </p: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818F7F9A-7227-4222-9E85-936DB20BB5C2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2037265" y="3236618"/>
            <a:ext cx="1138214" cy="41888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531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4"/>
            <a:ext cx="3086100" cy="365125"/>
          </a:xfrm>
        </p:spPr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3A947ECF-790C-43B9-B30C-686DD1803143}"/>
              </a:ext>
            </a:extLst>
          </p:cNvPr>
          <p:cNvSpPr/>
          <p:nvPr/>
        </p:nvSpPr>
        <p:spPr>
          <a:xfrm>
            <a:off x="3290803" y="1543051"/>
            <a:ext cx="1921466" cy="3371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>
                <a:latin typeface="メイリオ"/>
                <a:ea typeface="メイリオ"/>
              </a:rPr>
              <a:t>ADV</a:t>
            </a:r>
            <a:r>
              <a:rPr kumimoji="1" lang="ja-JP" altLang="en-US">
                <a:latin typeface="メイリオ"/>
                <a:ea typeface="メイリオ"/>
              </a:rPr>
              <a:t>画面（宴）</a:t>
            </a:r>
            <a:endParaRPr kumimoji="1" lang="ja-JP" altLang="en-US" sz="1100" dirty="0">
              <a:latin typeface="+mj-ea"/>
              <a:ea typeface="+mj-ea"/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2831224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メイリオ"/>
                <a:ea typeface="メイリオ"/>
              </a:rPr>
              <a:t>●画面遷移　</a:t>
            </a:r>
            <a:r>
              <a:rPr kumimoji="1" lang="en-US" altLang="ja-JP" sz="1400" b="1">
                <a:latin typeface="メイリオ"/>
                <a:ea typeface="メイリオ"/>
              </a:rPr>
              <a:t>TR</a:t>
            </a:r>
            <a:r>
              <a:rPr kumimoji="1" lang="ja-JP" altLang="en-US" sz="1400" b="1">
                <a:latin typeface="メイリオ"/>
                <a:ea typeface="メイリオ"/>
              </a:rPr>
              <a:t>ストーリー確認</a:t>
            </a:r>
            <a:endParaRPr kumimoji="1" lang="en-US" altLang="ja-JP" sz="1400" b="1">
              <a:latin typeface="メイリオ"/>
              <a:ea typeface="メイリオ"/>
            </a:endParaRP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91DD26AF-281E-4AA2-8240-F6AA25A0D777}"/>
              </a:ext>
            </a:extLst>
          </p:cNvPr>
          <p:cNvSpPr txBox="1"/>
          <p:nvPr/>
        </p:nvSpPr>
        <p:spPr>
          <a:xfrm>
            <a:off x="1247451" y="1810939"/>
            <a:ext cx="701252" cy="1231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ja-JP" sz="20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ja-JP" altLang="en-US" sz="200">
                <a:solidFill>
                  <a:schemeClr val="bg1"/>
                </a:solidFill>
                <a:latin typeface="+mj-ea"/>
                <a:ea typeface="+mj-ea"/>
              </a:rPr>
              <a:t>枚目</a:t>
            </a:r>
            <a:endParaRPr lang="en-US" altLang="ja-JP" sz="2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B5290D61-C11C-455C-9E50-33CE1860006D}"/>
              </a:ext>
            </a:extLst>
          </p:cNvPr>
          <p:cNvSpPr txBox="1"/>
          <p:nvPr/>
        </p:nvSpPr>
        <p:spPr>
          <a:xfrm>
            <a:off x="448695" y="4946064"/>
            <a:ext cx="1711721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 b="1">
                <a:latin typeface="+mj-ea"/>
                <a:ea typeface="+mj-ea"/>
              </a:rPr>
              <a:t>ga100 </a:t>
            </a:r>
            <a:r>
              <a:rPr lang="ja-JP" altLang="en-US" sz="900" b="1">
                <a:latin typeface="+mj-ea"/>
                <a:ea typeface="+mj-ea"/>
              </a:rPr>
              <a:t>ガチャトップ画面</a:t>
            </a:r>
            <a:endParaRPr lang="en-US" altLang="ja-JP" sz="900" b="1">
              <a:latin typeface="+mj-ea"/>
              <a:ea typeface="+mj-ea"/>
            </a:endParaRP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4A6B3103-50AA-4F25-A3D8-1F757858C106}"/>
              </a:ext>
            </a:extLst>
          </p:cNvPr>
          <p:cNvSpPr txBox="1"/>
          <p:nvPr/>
        </p:nvSpPr>
        <p:spPr>
          <a:xfrm>
            <a:off x="3187331" y="4931720"/>
            <a:ext cx="2024937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ja-JP" altLang="en-US" sz="900" dirty="0">
                <a:latin typeface="メイリオ"/>
                <a:ea typeface="メイリオ"/>
              </a:rPr>
              <a:t>ストーリー確認用シナリオ</a:t>
            </a:r>
            <a:endParaRPr lang="en-US" altLang="ja-JP" sz="900" dirty="0">
              <a:latin typeface="メイリオ"/>
              <a:ea typeface="メイリオ"/>
            </a:endParaRPr>
          </a:p>
          <a:p>
            <a:pPr algn="ctr"/>
            <a:r>
              <a:rPr lang="ja-JP" altLang="en-US" sz="900" dirty="0">
                <a:latin typeface="メイリオ"/>
                <a:ea typeface="メイリオ"/>
              </a:rPr>
              <a:t>正規の</a:t>
            </a:r>
            <a:r>
              <a:rPr lang="en-US" altLang="ja-JP" sz="900" dirty="0">
                <a:latin typeface="メイリオ"/>
                <a:ea typeface="メイリオ"/>
              </a:rPr>
              <a:t>TR</a:t>
            </a:r>
            <a:r>
              <a:rPr lang="ja-JP" altLang="en-US" sz="900" dirty="0">
                <a:latin typeface="メイリオ"/>
                <a:ea typeface="メイリオ"/>
              </a:rPr>
              <a:t>ストーリーを途中で終わらせる専用シナリオを作成</a:t>
            </a:r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4FFDD4BD-92A8-44C7-BFBC-939A02DB581C}"/>
              </a:ext>
            </a:extLst>
          </p:cNvPr>
          <p:cNvSpPr txBox="1"/>
          <p:nvPr/>
        </p:nvSpPr>
        <p:spPr>
          <a:xfrm>
            <a:off x="2942480" y="2957758"/>
            <a:ext cx="423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FO</a:t>
            </a:r>
            <a:endParaRPr kumimoji="1" lang="ja-JP" altLang="en-US" sz="1000">
              <a:latin typeface="+mj-ea"/>
              <a:ea typeface="+mj-ea"/>
            </a:endParaRPr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84C76E4E-F10F-4F52-BCD1-DD117F29AED9}"/>
              </a:ext>
            </a:extLst>
          </p:cNvPr>
          <p:cNvSpPr/>
          <p:nvPr/>
        </p:nvSpPr>
        <p:spPr>
          <a:xfrm>
            <a:off x="2220701" y="2955657"/>
            <a:ext cx="3309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FI</a:t>
            </a:r>
            <a:endParaRPr lang="ja-JP" altLang="en-US" sz="1000">
              <a:latin typeface="+mj-ea"/>
              <a:ea typeface="+mj-ea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8080E491-BC82-4F0B-BD62-FB2FE5411C96}"/>
              </a:ext>
            </a:extLst>
          </p:cNvPr>
          <p:cNvSpPr txBox="1"/>
          <p:nvPr/>
        </p:nvSpPr>
        <p:spPr>
          <a:xfrm>
            <a:off x="6403308" y="4945851"/>
            <a:ext cx="1920241" cy="3782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ja-JP" altLang="en-US" sz="900">
                <a:latin typeface="メイリオ"/>
                <a:ea typeface="メイリオ"/>
              </a:rPr>
              <a:t>確認終了専用シナリオ画面</a:t>
            </a:r>
            <a:endParaRPr lang="ja-JP" altLang="en-US"/>
          </a:p>
          <a:p>
            <a:pPr algn="ctr"/>
            <a:r>
              <a:rPr lang="ja-JP" altLang="en-US" sz="900">
                <a:latin typeface="メイリオ"/>
                <a:ea typeface="メイリオ"/>
              </a:rPr>
              <a:t>共通の画面を表示</a:t>
            </a:r>
          </a:p>
        </p:txBody>
      </p:sp>
      <p:cxnSp>
        <p:nvCxnSpPr>
          <p:cNvPr id="3" name="コネクタ: カギ線 2">
            <a:extLst>
              <a:ext uri="{FF2B5EF4-FFF2-40B4-BE49-F238E27FC236}">
                <a16:creationId xmlns:a16="http://schemas.microsoft.com/office/drawing/2014/main" id="{EDDB7613-04B0-47CF-884E-7522D7C868A8}"/>
              </a:ext>
            </a:extLst>
          </p:cNvPr>
          <p:cNvCxnSpPr>
            <a:cxnSpLocks/>
            <a:stCxn id="24" idx="0"/>
            <a:endCxn id="51" idx="0"/>
          </p:cNvCxnSpPr>
          <p:nvPr/>
        </p:nvCxnSpPr>
        <p:spPr>
          <a:xfrm rot="16200000" flipH="1" flipV="1">
            <a:off x="4347801" y="-1466246"/>
            <a:ext cx="528" cy="6039624"/>
          </a:xfrm>
          <a:prstGeom prst="bentConnector3">
            <a:avLst>
              <a:gd name="adj1" fmla="val -4329545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E91740C8-E68A-43B0-AC06-79245A4619D6}"/>
              </a:ext>
            </a:extLst>
          </p:cNvPr>
          <p:cNvCxnSpPr>
            <a:cxnSpLocks/>
            <a:stCxn id="51" idx="3"/>
            <a:endCxn id="49" idx="1"/>
          </p:cNvCxnSpPr>
          <p:nvPr/>
        </p:nvCxnSpPr>
        <p:spPr>
          <a:xfrm flipV="1">
            <a:off x="2278630" y="3228863"/>
            <a:ext cx="1012173" cy="30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図 50">
            <a:extLst>
              <a:ext uri="{FF2B5EF4-FFF2-40B4-BE49-F238E27FC236}">
                <a16:creationId xmlns:a16="http://schemas.microsoft.com/office/drawing/2014/main" id="{CEF57ECB-2892-43C6-AB54-90717D56C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75" y="1553830"/>
            <a:ext cx="1900755" cy="3356099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3F3E859C-C3FF-432F-9035-D773B938508E}"/>
              </a:ext>
            </a:extLst>
          </p:cNvPr>
          <p:cNvSpPr txBox="1"/>
          <p:nvPr/>
        </p:nvSpPr>
        <p:spPr>
          <a:xfrm>
            <a:off x="7076500" y="1338816"/>
            <a:ext cx="423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latin typeface="+mj-ea"/>
                <a:ea typeface="+mj-ea"/>
              </a:rPr>
              <a:t>FO</a:t>
            </a:r>
            <a:endParaRPr kumimoji="1" lang="ja-JP" altLang="en-US" sz="1000" dirty="0">
              <a:latin typeface="+mj-ea"/>
              <a:ea typeface="+mj-ea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32A4F081-468E-4DF5-AC3E-CE3E15BD845C}"/>
              </a:ext>
            </a:extLst>
          </p:cNvPr>
          <p:cNvSpPr/>
          <p:nvPr/>
        </p:nvSpPr>
        <p:spPr>
          <a:xfrm>
            <a:off x="1377584" y="1334202"/>
            <a:ext cx="3309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FI</a:t>
            </a:r>
            <a:endParaRPr lang="ja-JP" altLang="en-US" sz="1000">
              <a:latin typeface="+mj-ea"/>
              <a:ea typeface="+mj-ea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FAAA8863-D73A-48AA-BC50-ABBB68F908E5}"/>
              </a:ext>
            </a:extLst>
          </p:cNvPr>
          <p:cNvSpPr/>
          <p:nvPr/>
        </p:nvSpPr>
        <p:spPr>
          <a:xfrm>
            <a:off x="6407144" y="1553302"/>
            <a:ext cx="1921466" cy="3371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>
                <a:latin typeface="メイリオ"/>
                <a:ea typeface="メイリオ"/>
              </a:rPr>
              <a:t>ADV終了</a:t>
            </a:r>
            <a:r>
              <a:rPr kumimoji="1" lang="ja-JP" altLang="en-US">
                <a:latin typeface="メイリオ"/>
                <a:ea typeface="メイリオ"/>
              </a:rPr>
              <a:t>画面（宴）</a:t>
            </a:r>
            <a:endParaRPr kumimoji="1" lang="ja-JP" altLang="en-US" sz="1100">
              <a:latin typeface="メイリオ"/>
              <a:ea typeface="メイリオ"/>
            </a:endParaRPr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E308AE1B-5D1F-4798-BB19-3B415F821F2E}"/>
              </a:ext>
            </a:extLst>
          </p:cNvPr>
          <p:cNvCxnSpPr>
            <a:cxnSpLocks/>
            <a:stCxn id="49" idx="3"/>
            <a:endCxn id="24" idx="1"/>
          </p:cNvCxnSpPr>
          <p:nvPr/>
        </p:nvCxnSpPr>
        <p:spPr>
          <a:xfrm>
            <a:off x="5212269" y="3228863"/>
            <a:ext cx="1194875" cy="1025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082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E8A1027-A83C-4F68-9EE0-E1D5BE0AC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64" y="1198847"/>
            <a:ext cx="2506935" cy="4460308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5036956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</a:t>
            </a:r>
            <a:r>
              <a:rPr kumimoji="1" lang="en-US" altLang="ja-JP" sz="1400" b="1">
                <a:latin typeface="+mn-ea"/>
              </a:rPr>
              <a:t>ga120 </a:t>
            </a:r>
            <a:r>
              <a:rPr kumimoji="1" lang="ja-JP" altLang="en-US" sz="1400" b="1">
                <a:latin typeface="+mn-ea"/>
              </a:rPr>
              <a:t>ガチャスタンプ押印画面　</a:t>
            </a:r>
            <a:r>
              <a:rPr kumimoji="1" lang="en-US" altLang="ja-JP" sz="1400" b="1">
                <a:latin typeface="+mn-ea"/>
              </a:rPr>
              <a:t>※</a:t>
            </a:r>
            <a:r>
              <a:rPr kumimoji="1" lang="ja-JP" altLang="en-US" sz="1400" b="1">
                <a:latin typeface="+mn-ea"/>
              </a:rPr>
              <a:t>クリスタル</a:t>
            </a:r>
            <a:r>
              <a:rPr kumimoji="1" lang="en-US" altLang="ja-JP" sz="1400" b="1">
                <a:latin typeface="+mn-ea"/>
              </a:rPr>
              <a:t>10</a:t>
            </a:r>
            <a:r>
              <a:rPr kumimoji="1" lang="ja-JP" altLang="en-US" sz="1400" b="1">
                <a:latin typeface="+mn-ea"/>
              </a:rPr>
              <a:t>連のみ</a:t>
            </a:r>
            <a:endParaRPr kumimoji="1" lang="en-US" altLang="ja-JP" sz="1400" b="1">
              <a:latin typeface="+mn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168723"/>
              </p:ext>
            </p:extLst>
          </p:nvPr>
        </p:nvGraphicFramePr>
        <p:xfrm>
          <a:off x="3912577" y="1129723"/>
          <a:ext cx="5112601" cy="1722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スタンプカード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共通のダイアログを表示させる。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スタンプを押す演出はしない想定。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5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タップで共通の説明ウィンドウを表示させる。</a:t>
                      </a:r>
                      <a:endParaRPr kumimoji="1" lang="ja-JP" altLang="en-US" sz="16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背景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ガチャの演出画面に半透明のマスクをかけて表示させる。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獲得アイテム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ダイアログ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スタンプが押された箇所のアイテムを表示させる。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入手アイテムはプレゼントボックスへ送る。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はいボタン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タップでガチャ結果一覧画面に遷移する。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</a:tbl>
          </a:graphicData>
        </a:graphic>
      </p:graphicFrame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2C5553-4F26-47EC-AE77-264FC44A6155}"/>
              </a:ext>
            </a:extLst>
          </p:cNvPr>
          <p:cNvSpPr txBox="1"/>
          <p:nvPr/>
        </p:nvSpPr>
        <p:spPr>
          <a:xfrm>
            <a:off x="3164137" y="16773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>
                <a:latin typeface="+mn-ea"/>
              </a:rPr>
              <a:t>１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B4A0E19-5B20-4219-B5B7-EF09954DF4E8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657476" y="1808200"/>
            <a:ext cx="506661" cy="30865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2F8605-2674-4DA0-B3E5-6895A138517A}"/>
              </a:ext>
            </a:extLst>
          </p:cNvPr>
          <p:cNvSpPr txBox="1"/>
          <p:nvPr/>
        </p:nvSpPr>
        <p:spPr>
          <a:xfrm>
            <a:off x="3164137" y="245283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2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40AABBEC-B6A2-4AED-877F-74E362FC9EF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887980" y="2583640"/>
            <a:ext cx="276157" cy="14722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211C799-F7BE-4E6A-AF15-00F28E6229EE}"/>
              </a:ext>
            </a:extLst>
          </p:cNvPr>
          <p:cNvSpPr txBox="1"/>
          <p:nvPr/>
        </p:nvSpPr>
        <p:spPr>
          <a:xfrm>
            <a:off x="3164137" y="3513414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3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8112176D-CAA0-4C0B-B2D8-9C1D56561F30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2215913" y="3644219"/>
            <a:ext cx="948224" cy="21639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E1903D4-7C5A-4F3C-9E0D-3D69273202A5}"/>
              </a:ext>
            </a:extLst>
          </p:cNvPr>
          <p:cNvSpPr txBox="1"/>
          <p:nvPr/>
        </p:nvSpPr>
        <p:spPr>
          <a:xfrm>
            <a:off x="3164137" y="4443188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4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24371CEF-8B01-423F-AA43-AF1E59CD6B51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2065020" y="4573993"/>
            <a:ext cx="1099117" cy="234227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413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図 47">
            <a:extLst>
              <a:ext uri="{FF2B5EF4-FFF2-40B4-BE49-F238E27FC236}">
                <a16:creationId xmlns:a16="http://schemas.microsoft.com/office/drawing/2014/main" id="{4612883C-2B6F-44AF-B504-8E940C119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12" y="1134656"/>
            <a:ext cx="2559533" cy="4539549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3111749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</a:t>
            </a:r>
            <a:r>
              <a:rPr lang="en-US" altLang="ja-JP" sz="1400" b="1">
                <a:latin typeface="+mj-ea"/>
              </a:rPr>
              <a:t>ga120a </a:t>
            </a:r>
            <a:r>
              <a:rPr kumimoji="1" lang="ja-JP" altLang="en-US" sz="1400" b="1">
                <a:latin typeface="+mn-ea"/>
              </a:rPr>
              <a:t>アイテム詳細ウィンドウ</a:t>
            </a:r>
            <a:endParaRPr kumimoji="1" lang="en-US" altLang="ja-JP" sz="1400" b="1">
              <a:latin typeface="+mn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/>
        </p:nvGraphicFramePr>
        <p:xfrm>
          <a:off x="3912577" y="1043205"/>
          <a:ext cx="5112601" cy="129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ウィンドウ見出し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アイテム名のテキスト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アイコン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アイテムのアイコン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アイテム説明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アイテムの説明テキスト。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OK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ウィンドウを閉じるボタン。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</a:tbl>
          </a:graphicData>
        </a:graphic>
      </p:graphicFrame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1570A5A-AE8D-4BC3-BBBB-C11D50DD08D3}"/>
              </a:ext>
            </a:extLst>
          </p:cNvPr>
          <p:cNvSpPr txBox="1"/>
          <p:nvPr/>
        </p:nvSpPr>
        <p:spPr>
          <a:xfrm>
            <a:off x="3175479" y="1654765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>
                <a:latin typeface="+mn-ea"/>
              </a:rPr>
              <a:t>１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EB7089E5-2479-4EB1-B705-EF6C88F700F1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2037263" y="1785570"/>
            <a:ext cx="1138216" cy="64861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B4A0E19-5B20-4219-B5B7-EF09954DF4E8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037265" y="2342145"/>
            <a:ext cx="1138214" cy="625965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2F8605-2674-4DA0-B3E5-6895A138517A}"/>
              </a:ext>
            </a:extLst>
          </p:cNvPr>
          <p:cNvSpPr txBox="1"/>
          <p:nvPr/>
        </p:nvSpPr>
        <p:spPr>
          <a:xfrm>
            <a:off x="3175479" y="221134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>
                <a:latin typeface="+mn-ea"/>
              </a:rPr>
              <a:t>２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211C799-F7BE-4E6A-AF15-00F28E6229EE}"/>
              </a:ext>
            </a:extLst>
          </p:cNvPr>
          <p:cNvSpPr txBox="1"/>
          <p:nvPr/>
        </p:nvSpPr>
        <p:spPr>
          <a:xfrm>
            <a:off x="3175479" y="385027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>
                <a:latin typeface="+mn-ea"/>
              </a:rPr>
              <a:t>４</a:t>
            </a:r>
          </a:p>
        </p:txBody>
      </p: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8112176D-CAA0-4C0B-B2D8-9C1D56561F30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2311879" y="3981075"/>
            <a:ext cx="863600" cy="323507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6F9A471C-CCC0-493B-B89D-429CD9E767AB}"/>
              </a:ext>
            </a:extLst>
          </p:cNvPr>
          <p:cNvSpPr txBox="1"/>
          <p:nvPr/>
        </p:nvSpPr>
        <p:spPr>
          <a:xfrm>
            <a:off x="3175479" y="3105813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>
                <a:latin typeface="+mn-ea"/>
              </a:rPr>
              <a:t>３</a:t>
            </a:r>
            <a:endParaRPr kumimoji="1" lang="en-US" altLang="ja-JP" sz="1100">
              <a:latin typeface="+mn-ea"/>
            </a:endParaRPr>
          </a:p>
        </p:txBody>
      </p: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818F7F9A-7227-4222-9E85-936DB20BB5C2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2511020" y="3236618"/>
            <a:ext cx="664459" cy="288067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6983F900-4CA9-438D-8338-0A8EC11A2191}"/>
              </a:ext>
            </a:extLst>
          </p:cNvPr>
          <p:cNvSpPr txBox="1"/>
          <p:nvPr/>
        </p:nvSpPr>
        <p:spPr>
          <a:xfrm>
            <a:off x="2511020" y="2154403"/>
            <a:ext cx="420308" cy="2000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ja-JP" sz="700">
                <a:solidFill>
                  <a:schemeClr val="bg1"/>
                </a:solidFill>
                <a:latin typeface="+mn-ea"/>
              </a:rPr>
              <a:t>1</a:t>
            </a:r>
            <a:r>
              <a:rPr lang="ja-JP" altLang="en-US" sz="700">
                <a:solidFill>
                  <a:schemeClr val="bg1"/>
                </a:solidFill>
                <a:latin typeface="+mn-ea"/>
              </a:rPr>
              <a:t>枚目</a:t>
            </a:r>
            <a:endParaRPr lang="en-US" altLang="ja-JP" sz="70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28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D9D66C7-6C2A-42B1-8F99-E11645FD6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12" y="1198846"/>
            <a:ext cx="2479501" cy="4367561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2698175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</a:t>
            </a:r>
            <a:r>
              <a:rPr kumimoji="1" lang="en-US" altLang="ja-JP" sz="1400" b="1">
                <a:latin typeface="+mn-ea"/>
              </a:rPr>
              <a:t> ga140 </a:t>
            </a:r>
            <a:r>
              <a:rPr kumimoji="1" lang="ja-JP" altLang="en-US" sz="1400" b="1">
                <a:latin typeface="+mn-ea"/>
              </a:rPr>
              <a:t>ガチャ結果一覧画面</a:t>
            </a:r>
            <a:endParaRPr kumimoji="1" lang="en-US" altLang="ja-JP" sz="1400" b="1">
              <a:latin typeface="+mn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214862"/>
              </p:ext>
            </p:extLst>
          </p:nvPr>
        </p:nvGraphicFramePr>
        <p:xfrm>
          <a:off x="3912577" y="1129723"/>
          <a:ext cx="5112601" cy="1715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背景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ガチャの演出画面に半透明のマスクをかけて表示させる。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カード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ガチャで入手したカードを表示させる。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初めて入手したカードの場合、</a:t>
                      </a:r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NEW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マークを表示させる。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タップで</a:t>
                      </a:r>
                      <a:r>
                        <a:rPr kumimoji="1" lang="en-US" altLang="ja-JP" sz="1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</a:t>
                      </a:r>
                      <a:r>
                        <a:rPr kumimoji="1" lang="ja-JP" altLang="en-US" sz="1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カードの詳細画面に遷移させる。</a:t>
                      </a:r>
                      <a:endParaRPr kumimoji="1" lang="en-US" altLang="ja-JP" sz="16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もう</a:t>
                      </a:r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回ひく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タップで連続してガチャを引く。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 b="0">
                          <a:latin typeface="+mn-ea"/>
                        </a:rPr>
                        <a:t>ガチャ確認ダイアログを表示させる。</a:t>
                      </a:r>
                      <a:endParaRPr kumimoji="1" lang="ja-JP" altLang="en-US" sz="1000" b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29161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戻るボタン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b="0">
                          <a:latin typeface="+mn-ea"/>
                          <a:ea typeface="+mn-ea"/>
                        </a:rPr>
                        <a:t>タップでガチャトップ画面に遷移する。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064695"/>
                  </a:ext>
                </a:extLst>
              </a:tr>
            </a:tbl>
          </a:graphicData>
        </a:graphic>
      </p:graphicFrame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2C5553-4F26-47EC-AE77-264FC44A6155}"/>
              </a:ext>
            </a:extLst>
          </p:cNvPr>
          <p:cNvSpPr txBox="1"/>
          <p:nvPr/>
        </p:nvSpPr>
        <p:spPr>
          <a:xfrm>
            <a:off x="3164137" y="16773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>
                <a:latin typeface="+mn-ea"/>
              </a:rPr>
              <a:t>１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B4A0E19-5B20-4219-B5B7-EF09954DF4E8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657476" y="1808200"/>
            <a:ext cx="506661" cy="30865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BB714E37-7BBF-46EC-99A1-123632926AB9}"/>
              </a:ext>
            </a:extLst>
          </p:cNvPr>
          <p:cNvSpPr txBox="1"/>
          <p:nvPr/>
        </p:nvSpPr>
        <p:spPr>
          <a:xfrm>
            <a:off x="125386" y="4531261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4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2F9ECEC5-DEF9-4A83-BABB-A75FBA856C57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451116" y="4662066"/>
            <a:ext cx="532295" cy="44210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E1903D4-7C5A-4F3C-9E0D-3D69273202A5}"/>
              </a:ext>
            </a:extLst>
          </p:cNvPr>
          <p:cNvSpPr txBox="1"/>
          <p:nvPr/>
        </p:nvSpPr>
        <p:spPr>
          <a:xfrm>
            <a:off x="3164137" y="4657386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3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24371CEF-8B01-423F-AA43-AF1E59CD6B51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2118361" y="4788191"/>
            <a:ext cx="1045776" cy="31597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B8C89C1B-C704-457A-B7D8-0B7C71B5C739}"/>
              </a:ext>
            </a:extLst>
          </p:cNvPr>
          <p:cNvGrpSpPr/>
          <p:nvPr/>
        </p:nvGrpSpPr>
        <p:grpSpPr>
          <a:xfrm>
            <a:off x="3912577" y="3271037"/>
            <a:ext cx="1706798" cy="3034308"/>
            <a:chOff x="0" y="0"/>
            <a:chExt cx="4364182" cy="7758545"/>
          </a:xfrm>
        </p:grpSpPr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F34D4D9C-6AB8-4D6F-AC9E-D607105E9D09}"/>
                </a:ext>
              </a:extLst>
            </p:cNvPr>
            <p:cNvGrpSpPr/>
            <p:nvPr/>
          </p:nvGrpSpPr>
          <p:grpSpPr>
            <a:xfrm>
              <a:off x="0" y="0"/>
              <a:ext cx="4364182" cy="7758545"/>
              <a:chOff x="0" y="0"/>
              <a:chExt cx="4408715" cy="7837714"/>
            </a:xfrm>
          </p:grpSpPr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8CD7F28B-82E5-4A21-87E2-481D6532A212}"/>
                  </a:ext>
                </a:extLst>
              </p:cNvPr>
              <p:cNvSpPr/>
              <p:nvPr/>
            </p:nvSpPr>
            <p:spPr>
              <a:xfrm>
                <a:off x="0" y="0"/>
                <a:ext cx="4408715" cy="783771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400" b="1"/>
              </a:p>
            </p:txBody>
          </p:sp>
          <p:sp>
            <p:nvSpPr>
              <p:cNvPr id="22" name="四角形: 角を丸くする 21">
                <a:extLst>
                  <a:ext uri="{FF2B5EF4-FFF2-40B4-BE49-F238E27FC236}">
                    <a16:creationId xmlns:a16="http://schemas.microsoft.com/office/drawing/2014/main" id="{71642DCF-0D7A-4F17-AAEB-A5999374C29F}"/>
                  </a:ext>
                </a:extLst>
              </p:cNvPr>
              <p:cNvSpPr/>
              <p:nvPr/>
            </p:nvSpPr>
            <p:spPr>
              <a:xfrm>
                <a:off x="560613" y="126127"/>
                <a:ext cx="3288829" cy="349902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ja-JP" altLang="en-US" sz="700" b="1"/>
                  <a:t>ガチャ結果</a:t>
                </a:r>
              </a:p>
            </p:txBody>
          </p:sp>
          <p:grpSp>
            <p:nvGrpSpPr>
              <p:cNvPr id="23" name="グループ化 22">
                <a:extLst>
                  <a:ext uri="{FF2B5EF4-FFF2-40B4-BE49-F238E27FC236}">
                    <a16:creationId xmlns:a16="http://schemas.microsoft.com/office/drawing/2014/main" id="{30F81981-9C89-4C8D-9D49-D6DB47FD9279}"/>
                  </a:ext>
                </a:extLst>
              </p:cNvPr>
              <p:cNvGrpSpPr/>
              <p:nvPr/>
            </p:nvGrpSpPr>
            <p:grpSpPr>
              <a:xfrm>
                <a:off x="1596117" y="997014"/>
                <a:ext cx="1042062" cy="1283268"/>
                <a:chOff x="1596117" y="997014"/>
                <a:chExt cx="1042062" cy="1283268"/>
              </a:xfrm>
            </p:grpSpPr>
            <p:sp>
              <p:nvSpPr>
                <p:cNvPr id="24" name="四角形: 角を丸くする 23">
                  <a:extLst>
                    <a:ext uri="{FF2B5EF4-FFF2-40B4-BE49-F238E27FC236}">
                      <a16:creationId xmlns:a16="http://schemas.microsoft.com/office/drawing/2014/main" id="{80FCF43A-E971-41FF-A8AC-861B4385258B}"/>
                    </a:ext>
                  </a:extLst>
                </p:cNvPr>
                <p:cNvSpPr/>
                <p:nvPr/>
              </p:nvSpPr>
              <p:spPr>
                <a:xfrm>
                  <a:off x="1889787" y="1068356"/>
                  <a:ext cx="748392" cy="121192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400" b="1"/>
                </a:p>
              </p:txBody>
            </p:sp>
            <p:sp>
              <p:nvSpPr>
                <p:cNvPr id="25" name="テキスト ボックス 518">
                  <a:extLst>
                    <a:ext uri="{FF2B5EF4-FFF2-40B4-BE49-F238E27FC236}">
                      <a16:creationId xmlns:a16="http://schemas.microsoft.com/office/drawing/2014/main" id="{09B24F2E-DACB-46AF-B1D4-21CF5BDE5CDF}"/>
                    </a:ext>
                  </a:extLst>
                </p:cNvPr>
                <p:cNvSpPr txBox="1"/>
                <p:nvPr/>
              </p:nvSpPr>
              <p:spPr>
                <a:xfrm>
                  <a:off x="1596117" y="997014"/>
                  <a:ext cx="833088" cy="442048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rtlCol="0" anchor="t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kumimoji="1" lang="en-US" altLang="ja-JP" sz="700" b="1">
                      <a:gradFill>
                        <a:gsLst>
                          <a:gs pos="0">
                            <a:schemeClr val="accent4">
                              <a:lumMod val="40000"/>
                              <a:lumOff val="60000"/>
                            </a:schemeClr>
                          </a:gs>
                          <a:gs pos="100000">
                            <a:schemeClr val="accent4">
                              <a:lumMod val="75000"/>
                            </a:schemeClr>
                          </a:gs>
                        </a:gsLst>
                        <a:lin ang="5400000" scaled="1"/>
                      </a:gradFill>
                    </a:rPr>
                    <a:t>NEW</a:t>
                  </a:r>
                  <a:endParaRPr kumimoji="1" lang="ja-JP" altLang="en-US" sz="700" b="1">
                    <a:gradFill>
                      <a:gsLst>
                        <a:gs pos="0">
                          <a:schemeClr val="accent4">
                            <a:lumMod val="40000"/>
                            <a:lumOff val="60000"/>
                          </a:schemeClr>
                        </a:gs>
                        <a:gs pos="100000">
                          <a:schemeClr val="accent4">
                            <a:lumMod val="75000"/>
                          </a:schemeClr>
                        </a:gs>
                      </a:gsLst>
                      <a:lin ang="5400000" scaled="1"/>
                    </a:gradFill>
                  </a:endParaRPr>
                </a:p>
              </p:txBody>
            </p:sp>
          </p:grpSp>
        </p:grpSp>
        <p:sp>
          <p:nvSpPr>
            <p:cNvPr id="16" name="四角形: 角を丸くする 15">
              <a:extLst>
                <a:ext uri="{FF2B5EF4-FFF2-40B4-BE49-F238E27FC236}">
                  <a16:creationId xmlns:a16="http://schemas.microsoft.com/office/drawing/2014/main" id="{2B66A16E-8DBB-49C9-8F31-BBD2DDDF7AD1}"/>
                </a:ext>
              </a:extLst>
            </p:cNvPr>
            <p:cNvSpPr/>
            <p:nvPr/>
          </p:nvSpPr>
          <p:spPr>
            <a:xfrm>
              <a:off x="208877" y="6841843"/>
              <a:ext cx="886367" cy="514525"/>
            </a:xfrm>
            <a:prstGeom prst="roundRect">
              <a:avLst>
                <a:gd name="adj" fmla="val 317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500" b="1"/>
                <a:t>戻る</a:t>
              </a:r>
            </a:p>
          </p:txBody>
        </p:sp>
        <p:sp>
          <p:nvSpPr>
            <p:cNvPr id="18" name="四角形: 角を丸くする 17">
              <a:extLst>
                <a:ext uri="{FF2B5EF4-FFF2-40B4-BE49-F238E27FC236}">
                  <a16:creationId xmlns:a16="http://schemas.microsoft.com/office/drawing/2014/main" id="{0E477B7D-022C-4A36-9847-0F2B884FDD1D}"/>
                </a:ext>
              </a:extLst>
            </p:cNvPr>
            <p:cNvSpPr/>
            <p:nvPr/>
          </p:nvSpPr>
          <p:spPr>
            <a:xfrm>
              <a:off x="1386105" y="6813931"/>
              <a:ext cx="1629546" cy="598249"/>
            </a:xfrm>
            <a:prstGeom prst="roundRect">
              <a:avLst>
                <a:gd name="adj" fmla="val 317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500" b="1"/>
                <a:t>もう</a:t>
              </a:r>
              <a:r>
                <a:rPr kumimoji="1" lang="en-US" altLang="ja-JP" sz="500" b="1"/>
                <a:t>1</a:t>
              </a:r>
              <a:r>
                <a:rPr kumimoji="1" lang="ja-JP" altLang="en-US" sz="500" b="1"/>
                <a:t>回ひく</a:t>
              </a:r>
            </a:p>
          </p:txBody>
        </p:sp>
      </p:grp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E799010-2655-4669-A66B-C6F676E35183}"/>
              </a:ext>
            </a:extLst>
          </p:cNvPr>
          <p:cNvSpPr txBox="1"/>
          <p:nvPr/>
        </p:nvSpPr>
        <p:spPr>
          <a:xfrm>
            <a:off x="3868166" y="3024816"/>
            <a:ext cx="12811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/>
              <a:t>※1</a:t>
            </a:r>
            <a:r>
              <a:rPr kumimoji="1" lang="ja-JP" altLang="en-US" sz="1000"/>
              <a:t>回ガチャの場合</a:t>
            </a:r>
            <a:endParaRPr kumimoji="1" lang="en-US" altLang="ja-JP" sz="100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4B66D9B-64CA-489C-A10E-F99BB1855B1B}"/>
              </a:ext>
            </a:extLst>
          </p:cNvPr>
          <p:cNvSpPr txBox="1"/>
          <p:nvPr/>
        </p:nvSpPr>
        <p:spPr>
          <a:xfrm>
            <a:off x="3162593" y="2457012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2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4DFAF319-0446-455D-A953-133DDA30803C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2657477" y="2587817"/>
            <a:ext cx="505116" cy="277655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9D5DEB17-B4F0-4E6A-A9D3-CA2EEC90861F}"/>
              </a:ext>
            </a:extLst>
          </p:cNvPr>
          <p:cNvGrpSpPr/>
          <p:nvPr/>
        </p:nvGrpSpPr>
        <p:grpSpPr>
          <a:xfrm>
            <a:off x="6367816" y="3271037"/>
            <a:ext cx="2190072" cy="3128584"/>
            <a:chOff x="0" y="0"/>
            <a:chExt cx="3017398" cy="4819668"/>
          </a:xfrm>
        </p:grpSpPr>
        <p:sp>
          <p:nvSpPr>
            <p:cNvPr id="30" name="四角形: 角を丸くする 29">
              <a:extLst>
                <a:ext uri="{FF2B5EF4-FFF2-40B4-BE49-F238E27FC236}">
                  <a16:creationId xmlns:a16="http://schemas.microsoft.com/office/drawing/2014/main" id="{853F4376-F6F9-4496-9B04-0D1F5B40E759}"/>
                </a:ext>
              </a:extLst>
            </p:cNvPr>
            <p:cNvSpPr/>
            <p:nvPr/>
          </p:nvSpPr>
          <p:spPr>
            <a:xfrm>
              <a:off x="79645" y="0"/>
              <a:ext cx="2937753" cy="4819668"/>
            </a:xfrm>
            <a:prstGeom prst="roundRect">
              <a:avLst>
                <a:gd name="adj" fmla="val 112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800"/>
            </a:p>
          </p:txBody>
        </p:sp>
        <p:sp>
          <p:nvSpPr>
            <p:cNvPr id="31" name="テキスト ボックス 103">
              <a:extLst>
                <a:ext uri="{FF2B5EF4-FFF2-40B4-BE49-F238E27FC236}">
                  <a16:creationId xmlns:a16="http://schemas.microsoft.com/office/drawing/2014/main" id="{323F4406-A0DF-4CFF-9750-8D5058E7A7D4}"/>
                </a:ext>
              </a:extLst>
            </p:cNvPr>
            <p:cNvSpPr txBox="1"/>
            <p:nvPr/>
          </p:nvSpPr>
          <p:spPr>
            <a:xfrm>
              <a:off x="942657" y="25142"/>
              <a:ext cx="1133282" cy="554462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rtlCol="0" anchor="t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ガチャ</a:t>
              </a:r>
            </a:p>
          </p:txBody>
        </p:sp>
        <p:sp>
          <p:nvSpPr>
            <p:cNvPr id="32" name="四角形: 角を丸くする 31">
              <a:extLst>
                <a:ext uri="{FF2B5EF4-FFF2-40B4-BE49-F238E27FC236}">
                  <a16:creationId xmlns:a16="http://schemas.microsoft.com/office/drawing/2014/main" id="{002C472F-6DEE-4580-9850-52CE87B4542C}"/>
                </a:ext>
              </a:extLst>
            </p:cNvPr>
            <p:cNvSpPr/>
            <p:nvPr/>
          </p:nvSpPr>
          <p:spPr>
            <a:xfrm>
              <a:off x="874316" y="4243443"/>
              <a:ext cx="1389360" cy="475386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1050"/>
                <a:t>閉じる</a:t>
              </a:r>
            </a:p>
          </p:txBody>
        </p:sp>
        <p:sp>
          <p:nvSpPr>
            <p:cNvPr id="33" name="テキスト ボックス 2">
              <a:extLst>
                <a:ext uri="{FF2B5EF4-FFF2-40B4-BE49-F238E27FC236}">
                  <a16:creationId xmlns:a16="http://schemas.microsoft.com/office/drawing/2014/main" id="{F4B6020B-60A0-4028-AFE5-EBB9AF926496}"/>
                </a:ext>
              </a:extLst>
            </p:cNvPr>
            <p:cNvSpPr txBox="1"/>
            <p:nvPr/>
          </p:nvSpPr>
          <p:spPr>
            <a:xfrm>
              <a:off x="438409" y="467771"/>
              <a:ext cx="2187374" cy="12097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ガチャチケット</a:t>
              </a:r>
              <a:r>
                <a:rPr kumimoji="1" lang="en-US" altLang="ja-JP" sz="800" b="1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10</a:t>
              </a:r>
              <a:r>
                <a:rPr kumimoji="1" lang="ja-JP" altLang="en-US" sz="800" b="1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枚</a:t>
              </a:r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または</a:t>
              </a:r>
              <a:endParaRPr kumimoji="1" lang="en-US" altLang="ja-JP" sz="8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/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クリスタルを</a:t>
              </a:r>
              <a:r>
                <a:rPr kumimoji="1" lang="en-US" altLang="ja-JP" sz="800" b="1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9999</a:t>
              </a:r>
              <a:r>
                <a:rPr kumimoji="1" lang="ja-JP" altLang="en-US" sz="800" b="1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こ</a:t>
              </a:r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消費して</a:t>
              </a:r>
              <a:endParaRPr kumimoji="1" lang="en-US" altLang="ja-JP" sz="8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/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ガチャを</a:t>
              </a:r>
              <a:r>
                <a:rPr kumimoji="1" lang="en-US" altLang="ja-JP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1</a:t>
              </a:r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回ひきますか？</a:t>
              </a:r>
              <a:endParaRPr kumimoji="1" lang="en-US" altLang="ja-JP" sz="8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/>
              <a:endParaRPr kumimoji="1" lang="en-US" altLang="ja-JP" sz="1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/>
              <a:endParaRPr kumimoji="1" lang="en-US" altLang="ja-JP" sz="1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/>
              <a:r>
                <a:rPr kumimoji="1" lang="en-US" altLang="ja-JP" sz="500" b="1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※</a:t>
              </a:r>
              <a:r>
                <a:rPr kumimoji="1" lang="ja-JP" altLang="en-US" sz="5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チケットで引いた場合スタンプは押されません。</a:t>
              </a:r>
              <a:endParaRPr kumimoji="1" lang="en-US" altLang="ja-JP" sz="5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34" name="四角形: 角を丸くする 33">
              <a:extLst>
                <a:ext uri="{FF2B5EF4-FFF2-40B4-BE49-F238E27FC236}">
                  <a16:creationId xmlns:a16="http://schemas.microsoft.com/office/drawing/2014/main" id="{99E1CA7E-E80A-4FB3-9BDB-9E04D353DA18}"/>
                </a:ext>
              </a:extLst>
            </p:cNvPr>
            <p:cNvSpPr/>
            <p:nvPr/>
          </p:nvSpPr>
          <p:spPr>
            <a:xfrm>
              <a:off x="156589" y="1844859"/>
              <a:ext cx="2731801" cy="240197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800"/>
            </a:p>
          </p:txBody>
        </p:sp>
        <p:sp>
          <p:nvSpPr>
            <p:cNvPr id="35" name="四角形: 角を丸くする 34">
              <a:extLst>
                <a:ext uri="{FF2B5EF4-FFF2-40B4-BE49-F238E27FC236}">
                  <a16:creationId xmlns:a16="http://schemas.microsoft.com/office/drawing/2014/main" id="{E9A7C34C-1164-43F8-91CF-FF2D68E8F20B}"/>
                </a:ext>
              </a:extLst>
            </p:cNvPr>
            <p:cNvSpPr/>
            <p:nvPr/>
          </p:nvSpPr>
          <p:spPr>
            <a:xfrm>
              <a:off x="152107" y="2376797"/>
              <a:ext cx="2731801" cy="240197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800"/>
            </a:p>
          </p:txBody>
        </p:sp>
        <p:sp>
          <p:nvSpPr>
            <p:cNvPr id="36" name="テキスト ボックス 2">
              <a:extLst>
                <a:ext uri="{FF2B5EF4-FFF2-40B4-BE49-F238E27FC236}">
                  <a16:creationId xmlns:a16="http://schemas.microsoft.com/office/drawing/2014/main" id="{38031E77-E2D0-4783-A30D-CEA31407F2C1}"/>
                </a:ext>
              </a:extLst>
            </p:cNvPr>
            <p:cNvSpPr txBox="1"/>
            <p:nvPr/>
          </p:nvSpPr>
          <p:spPr>
            <a:xfrm>
              <a:off x="1078095" y="2064026"/>
              <a:ext cx="813850" cy="34941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800" b="1">
                  <a:solidFill>
                    <a:schemeClr val="bg1"/>
                  </a:solidFill>
                  <a:latin typeface="+mn-ea"/>
                </a:rPr>
                <a:t>または</a:t>
              </a:r>
            </a:p>
          </p:txBody>
        </p:sp>
        <p:grpSp>
          <p:nvGrpSpPr>
            <p:cNvPr id="37" name="グループ化 36">
              <a:extLst>
                <a:ext uri="{FF2B5EF4-FFF2-40B4-BE49-F238E27FC236}">
                  <a16:creationId xmlns:a16="http://schemas.microsoft.com/office/drawing/2014/main" id="{42A6F2A8-1DBA-4BB1-A559-6341B5AEABE9}"/>
                </a:ext>
              </a:extLst>
            </p:cNvPr>
            <p:cNvGrpSpPr/>
            <p:nvPr/>
          </p:nvGrpSpPr>
          <p:grpSpPr>
            <a:xfrm>
              <a:off x="187609" y="3221349"/>
              <a:ext cx="1135953" cy="631281"/>
              <a:chOff x="187609" y="3221349"/>
              <a:chExt cx="1347553" cy="444584"/>
            </a:xfrm>
          </p:grpSpPr>
          <p:sp>
            <p:nvSpPr>
              <p:cNvPr id="59" name="正方形/長方形 58">
                <a:extLst>
                  <a:ext uri="{FF2B5EF4-FFF2-40B4-BE49-F238E27FC236}">
                    <a16:creationId xmlns:a16="http://schemas.microsoft.com/office/drawing/2014/main" id="{566A1B20-4640-4239-9A3E-0190BDAC9A2B}"/>
                  </a:ext>
                </a:extLst>
              </p:cNvPr>
              <p:cNvSpPr/>
              <p:nvPr/>
            </p:nvSpPr>
            <p:spPr>
              <a:xfrm>
                <a:off x="187609" y="3221349"/>
                <a:ext cx="1347553" cy="444584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ja-JP" sz="800"/>
                  <a:t>10</a:t>
                </a:r>
                <a:r>
                  <a:rPr kumimoji="1" lang="ja-JP" altLang="en-US" sz="800"/>
                  <a:t>連ガチャ</a:t>
                </a:r>
              </a:p>
            </p:txBody>
          </p: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3553F6D9-C12E-4A1B-9CAB-27F1D1340A07}"/>
                  </a:ext>
                </a:extLst>
              </p:cNvPr>
              <p:cNvSpPr/>
              <p:nvPr/>
            </p:nvSpPr>
            <p:spPr>
              <a:xfrm>
                <a:off x="389304" y="3491383"/>
                <a:ext cx="941362" cy="17064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endParaRPr kumimoji="1" lang="ja-JP" altLang="en-US" sz="800">
                  <a:solidFill>
                    <a:schemeClr val="tx1"/>
                  </a:solidFill>
                </a:endParaRPr>
              </a:p>
            </p:txBody>
          </p:sp>
          <p:pic>
            <p:nvPicPr>
              <p:cNvPr id="61" name="図 60" descr="「チケット イラスト [」の画像検索結果">
                <a:extLst>
                  <a:ext uri="{FF2B5EF4-FFF2-40B4-BE49-F238E27FC236}">
                    <a16:creationId xmlns:a16="http://schemas.microsoft.com/office/drawing/2014/main" id="{556698A7-BB68-44B3-AB8D-F5A04A5756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20259" y1="42241" x2="61638" y2="44828"/>
                            <a14:foregroundMark x1="20690" y1="48276" x2="69397" y2="49569"/>
                            <a14:foregroundMark x1="66379" y1="38793" x2="53448" y2="57328"/>
                            <a14:foregroundMark x1="53448" y1="57328" x2="31897" y2="55172"/>
                            <a14:foregroundMark x1="31897" y1="55172" x2="53879" y2="59483"/>
                            <a14:foregroundMark x1="53879" y1="59483" x2="75862" y2="59483"/>
                            <a14:foregroundMark x1="75862" y1="59483" x2="60776" y2="41379"/>
                            <a14:foregroundMark x1="60776" y1="41379" x2="39224" y2="40948"/>
                            <a14:foregroundMark x1="39224" y1="40948" x2="18966" y2="48707"/>
                            <a14:foregroundMark x1="18966" y1="48707" x2="39224" y2="59483"/>
                            <a14:foregroundMark x1="39224" y1="59483" x2="62500" y2="59483"/>
                            <a14:foregroundMark x1="62500" y1="59483" x2="75000" y2="5646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127" t="32392" r="12748" b="33712"/>
              <a:stretch/>
            </p:blipFill>
            <p:spPr bwMode="auto">
              <a:xfrm>
                <a:off x="427093" y="3516428"/>
                <a:ext cx="396149" cy="1400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2" name="テキスト ボックス 2">
                <a:extLst>
                  <a:ext uri="{FF2B5EF4-FFF2-40B4-BE49-F238E27FC236}">
                    <a16:creationId xmlns:a16="http://schemas.microsoft.com/office/drawing/2014/main" id="{0F2D19C0-6C26-460A-8C3F-E928E3209354}"/>
                  </a:ext>
                </a:extLst>
              </p:cNvPr>
              <p:cNvSpPr txBox="1"/>
              <p:nvPr/>
            </p:nvSpPr>
            <p:spPr>
              <a:xfrm>
                <a:off x="787211" y="3513325"/>
                <a:ext cx="628776" cy="14333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500" b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10</a:t>
                </a:r>
                <a:r>
                  <a:rPr kumimoji="1" lang="ja-JP" altLang="en-US" sz="500" b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枚</a:t>
                </a:r>
              </a:p>
            </p:txBody>
          </p:sp>
        </p:grpSp>
        <p:grpSp>
          <p:nvGrpSpPr>
            <p:cNvPr id="39" name="グループ化 38">
              <a:extLst>
                <a:ext uri="{FF2B5EF4-FFF2-40B4-BE49-F238E27FC236}">
                  <a16:creationId xmlns:a16="http://schemas.microsoft.com/office/drawing/2014/main" id="{9F40CBB5-7512-4B55-8DD0-1B92408E5916}"/>
                </a:ext>
              </a:extLst>
            </p:cNvPr>
            <p:cNvGrpSpPr/>
            <p:nvPr/>
          </p:nvGrpSpPr>
          <p:grpSpPr>
            <a:xfrm>
              <a:off x="1590683" y="3219784"/>
              <a:ext cx="1135953" cy="652144"/>
              <a:chOff x="1590683" y="3219791"/>
              <a:chExt cx="1347553" cy="468696"/>
            </a:xfrm>
          </p:grpSpPr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080E39B1-2241-436D-9F15-33F9FDBDF32F}"/>
                  </a:ext>
                </a:extLst>
              </p:cNvPr>
              <p:cNvSpPr/>
              <p:nvPr/>
            </p:nvSpPr>
            <p:spPr>
              <a:xfrm>
                <a:off x="1590683" y="3219791"/>
                <a:ext cx="1347553" cy="444584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ja-JP" sz="800"/>
                  <a:t>10</a:t>
                </a:r>
                <a:r>
                  <a:rPr kumimoji="1" lang="ja-JP" altLang="en-US" sz="800"/>
                  <a:t>連ガチャ</a:t>
                </a:r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8D41CD71-CE87-4738-A571-22E293A05402}"/>
                  </a:ext>
                </a:extLst>
              </p:cNvPr>
              <p:cNvSpPr/>
              <p:nvPr/>
            </p:nvSpPr>
            <p:spPr>
              <a:xfrm>
                <a:off x="1792378" y="3489825"/>
                <a:ext cx="941362" cy="17064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endParaRPr kumimoji="1" lang="ja-JP" altLang="en-US" sz="80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テキスト ボックス 2">
                <a:extLst>
                  <a:ext uri="{FF2B5EF4-FFF2-40B4-BE49-F238E27FC236}">
                    <a16:creationId xmlns:a16="http://schemas.microsoft.com/office/drawing/2014/main" id="{5751075D-16F8-4EB8-B0BF-A6943F432CD3}"/>
                  </a:ext>
                </a:extLst>
              </p:cNvPr>
              <p:cNvSpPr txBox="1"/>
              <p:nvPr/>
            </p:nvSpPr>
            <p:spPr>
              <a:xfrm>
                <a:off x="2140629" y="3483747"/>
                <a:ext cx="716367" cy="204740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500" b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9999</a:t>
                </a:r>
                <a:r>
                  <a:rPr kumimoji="1" lang="ja-JP" altLang="en-US" sz="500" b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こ</a:t>
                </a:r>
              </a:p>
            </p:txBody>
          </p:sp>
        </p:grpSp>
        <p:sp>
          <p:nvSpPr>
            <p:cNvPr id="41" name="二等辺三角形 40">
              <a:extLst>
                <a:ext uri="{FF2B5EF4-FFF2-40B4-BE49-F238E27FC236}">
                  <a16:creationId xmlns:a16="http://schemas.microsoft.com/office/drawing/2014/main" id="{A64C7437-6D5F-43E5-BD1F-8B80DD37BC6F}"/>
                </a:ext>
              </a:extLst>
            </p:cNvPr>
            <p:cNvSpPr/>
            <p:nvPr/>
          </p:nvSpPr>
          <p:spPr>
            <a:xfrm rot="5400000">
              <a:off x="1588206" y="1865622"/>
              <a:ext cx="188236" cy="167577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800"/>
            </a:p>
          </p:txBody>
        </p:sp>
        <p:sp>
          <p:nvSpPr>
            <p:cNvPr id="42" name="二等辺三角形 41">
              <a:extLst>
                <a:ext uri="{FF2B5EF4-FFF2-40B4-BE49-F238E27FC236}">
                  <a16:creationId xmlns:a16="http://schemas.microsoft.com/office/drawing/2014/main" id="{90EE8DF9-6413-4408-9757-1F74D16BF73D}"/>
                </a:ext>
              </a:extLst>
            </p:cNvPr>
            <p:cNvSpPr/>
            <p:nvPr/>
          </p:nvSpPr>
          <p:spPr>
            <a:xfrm rot="5400000">
              <a:off x="1594232" y="2414874"/>
              <a:ext cx="191949" cy="167577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800"/>
            </a:p>
          </p:txBody>
        </p:sp>
        <p:pic>
          <p:nvPicPr>
            <p:cNvPr id="43" name="図 42" descr="「クリスタル イラスト」の画像検索結果">
              <a:extLst>
                <a:ext uri="{FF2B5EF4-FFF2-40B4-BE49-F238E27FC236}">
                  <a16:creationId xmlns:a16="http://schemas.microsoft.com/office/drawing/2014/main" id="{196439A0-4C54-4C77-894E-3FB9590642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902" b="21242" l="53268" r="67974">
                          <a14:foregroundMark x1="53758" y1="13562" x2="53758" y2="13562"/>
                          <a14:foregroundMark x1="54248" y1="15196" x2="54248" y2="15196"/>
                          <a14:foregroundMark x1="53595" y1="14542" x2="54412" y2="16667"/>
                          <a14:foregroundMark x1="53268" y1="14052" x2="55392" y2="18627"/>
                          <a14:foregroundMark x1="56863" y1="16176" x2="60294" y2="19118"/>
                          <a14:foregroundMark x1="59314" y1="21242" x2="65196" y2="20915"/>
                          <a14:foregroundMark x1="60948" y1="19771" x2="67484" y2="15196"/>
                          <a14:foregroundMark x1="67484" y1="15196" x2="67810" y2="129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47" t="2919" r="30240" b="76649"/>
            <a:stretch/>
          </p:blipFill>
          <p:spPr bwMode="auto">
            <a:xfrm>
              <a:off x="1865244" y="3569986"/>
              <a:ext cx="231997" cy="271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図 43" descr="「クリスタル イラスト」の画像検索結果">
              <a:extLst>
                <a:ext uri="{FF2B5EF4-FFF2-40B4-BE49-F238E27FC236}">
                  <a16:creationId xmlns:a16="http://schemas.microsoft.com/office/drawing/2014/main" id="{BE58370D-BB1F-4557-A8B7-C310713939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902" b="21242" l="53268" r="67974">
                          <a14:foregroundMark x1="53758" y1="13562" x2="53758" y2="13562"/>
                          <a14:foregroundMark x1="54248" y1="15196" x2="54248" y2="15196"/>
                          <a14:foregroundMark x1="53595" y1="14542" x2="54412" y2="16667"/>
                          <a14:foregroundMark x1="53268" y1="14052" x2="55392" y2="18627"/>
                          <a14:foregroundMark x1="56863" y1="16176" x2="60294" y2="19118"/>
                          <a14:foregroundMark x1="59314" y1="21242" x2="65196" y2="20915"/>
                          <a14:foregroundMark x1="60948" y1="19771" x2="67484" y2="15196"/>
                          <a14:foregroundMark x1="67484" y1="15196" x2="67810" y2="129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47" t="2919" r="30240" b="76649"/>
            <a:stretch/>
          </p:blipFill>
          <p:spPr bwMode="auto">
            <a:xfrm>
              <a:off x="464912" y="2349958"/>
              <a:ext cx="231996" cy="271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図 46" descr="「チケット イラスト [」の画像検索結果">
              <a:extLst>
                <a:ext uri="{FF2B5EF4-FFF2-40B4-BE49-F238E27FC236}">
                  <a16:creationId xmlns:a16="http://schemas.microsoft.com/office/drawing/2014/main" id="{D02D4132-D4AA-416C-A6EA-19D3D497C4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20259" y1="42241" x2="61638" y2="44828"/>
                          <a14:foregroundMark x1="20690" y1="48276" x2="69397" y2="49569"/>
                          <a14:foregroundMark x1="66379" y1="38793" x2="53448" y2="57328"/>
                          <a14:foregroundMark x1="53448" y1="57328" x2="31897" y2="55172"/>
                          <a14:foregroundMark x1="31897" y1="55172" x2="53879" y2="59483"/>
                          <a14:foregroundMark x1="53879" y1="59483" x2="75862" y2="59483"/>
                          <a14:foregroundMark x1="75862" y1="59483" x2="60776" y2="41379"/>
                          <a14:foregroundMark x1="60776" y1="41379" x2="39224" y2="40948"/>
                          <a14:foregroundMark x1="39224" y1="40948" x2="18966" y2="48707"/>
                          <a14:foregroundMark x1="18966" y1="48707" x2="39224" y2="59483"/>
                          <a14:foregroundMark x1="39224" y1="59483" x2="62500" y2="59483"/>
                          <a14:foregroundMark x1="62500" y1="59483" x2="75000" y2="5646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27" t="32392" r="12748" b="33712"/>
            <a:stretch/>
          </p:blipFill>
          <p:spPr bwMode="auto">
            <a:xfrm>
              <a:off x="510632" y="1866503"/>
              <a:ext cx="384591" cy="199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テキスト ボックス 2">
              <a:extLst>
                <a:ext uri="{FF2B5EF4-FFF2-40B4-BE49-F238E27FC236}">
                  <a16:creationId xmlns:a16="http://schemas.microsoft.com/office/drawing/2014/main" id="{A34E0591-7881-4D9C-AA08-FACD83B7EC99}"/>
                </a:ext>
              </a:extLst>
            </p:cNvPr>
            <p:cNvSpPr txBox="1"/>
            <p:nvPr/>
          </p:nvSpPr>
          <p:spPr>
            <a:xfrm>
              <a:off x="29816" y="1827144"/>
              <a:ext cx="631331" cy="32164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500" b="1">
                  <a:solidFill>
                    <a:schemeClr val="bg1"/>
                  </a:solidFill>
                  <a:latin typeface="+mn-ea"/>
                </a:rPr>
                <a:t>所持</a:t>
              </a:r>
            </a:p>
          </p:txBody>
        </p:sp>
        <p:sp>
          <p:nvSpPr>
            <p:cNvPr id="49" name="テキスト ボックス 2">
              <a:extLst>
                <a:ext uri="{FF2B5EF4-FFF2-40B4-BE49-F238E27FC236}">
                  <a16:creationId xmlns:a16="http://schemas.microsoft.com/office/drawing/2014/main" id="{32CE47FF-ED25-4C6C-9B8A-9F6CA52ADB2A}"/>
                </a:ext>
              </a:extLst>
            </p:cNvPr>
            <p:cNvSpPr txBox="1"/>
            <p:nvPr/>
          </p:nvSpPr>
          <p:spPr>
            <a:xfrm>
              <a:off x="0" y="2343979"/>
              <a:ext cx="631331" cy="32164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500" b="1">
                  <a:solidFill>
                    <a:schemeClr val="bg1"/>
                  </a:solidFill>
                  <a:latin typeface="+mn-ea"/>
                </a:rPr>
                <a:t>所持</a:t>
              </a:r>
            </a:p>
          </p:txBody>
        </p:sp>
        <p:sp>
          <p:nvSpPr>
            <p:cNvPr id="51" name="テキスト ボックス 2">
              <a:extLst>
                <a:ext uri="{FF2B5EF4-FFF2-40B4-BE49-F238E27FC236}">
                  <a16:creationId xmlns:a16="http://schemas.microsoft.com/office/drawing/2014/main" id="{4CAAECAD-C90E-41B4-BFB6-4AAEA4782D7B}"/>
                </a:ext>
              </a:extLst>
            </p:cNvPr>
            <p:cNvSpPr txBox="1"/>
            <p:nvPr/>
          </p:nvSpPr>
          <p:spPr>
            <a:xfrm>
              <a:off x="868016" y="1822175"/>
              <a:ext cx="754359" cy="32074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ja-JP" sz="500" b="1">
                  <a:solidFill>
                    <a:schemeClr val="bg1"/>
                  </a:solidFill>
                  <a:latin typeface="+mn-ea"/>
                </a:rPr>
                <a:t>99999</a:t>
              </a:r>
              <a:r>
                <a:rPr kumimoji="1" lang="ja-JP" altLang="en-US" sz="500" b="1">
                  <a:solidFill>
                    <a:schemeClr val="bg1"/>
                  </a:solidFill>
                  <a:latin typeface="+mn-ea"/>
                </a:rPr>
                <a:t>枚</a:t>
              </a:r>
            </a:p>
          </p:txBody>
        </p:sp>
        <p:sp>
          <p:nvSpPr>
            <p:cNvPr id="52" name="テキスト ボックス 2">
              <a:extLst>
                <a:ext uri="{FF2B5EF4-FFF2-40B4-BE49-F238E27FC236}">
                  <a16:creationId xmlns:a16="http://schemas.microsoft.com/office/drawing/2014/main" id="{998A5488-4628-4861-856D-F0443FB465C7}"/>
                </a:ext>
              </a:extLst>
            </p:cNvPr>
            <p:cNvSpPr txBox="1"/>
            <p:nvPr/>
          </p:nvSpPr>
          <p:spPr>
            <a:xfrm>
              <a:off x="1987765" y="1808921"/>
              <a:ext cx="742378" cy="4111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ja-JP" sz="500" b="1">
                  <a:solidFill>
                    <a:schemeClr val="bg1"/>
                  </a:solidFill>
                  <a:latin typeface="+mn-ea"/>
                </a:rPr>
                <a:t>99999</a:t>
              </a:r>
              <a:r>
                <a:rPr kumimoji="1" lang="ja-JP" altLang="en-US" sz="500" b="1">
                  <a:solidFill>
                    <a:schemeClr val="bg1"/>
                  </a:solidFill>
                  <a:latin typeface="+mn-ea"/>
                </a:rPr>
                <a:t>枚</a:t>
              </a:r>
            </a:p>
          </p:txBody>
        </p:sp>
        <p:sp>
          <p:nvSpPr>
            <p:cNvPr id="53" name="テキスト ボックス 2">
              <a:extLst>
                <a:ext uri="{FF2B5EF4-FFF2-40B4-BE49-F238E27FC236}">
                  <a16:creationId xmlns:a16="http://schemas.microsoft.com/office/drawing/2014/main" id="{91953D31-7E6D-4657-9AA5-0CCDB5D35DA9}"/>
                </a:ext>
              </a:extLst>
            </p:cNvPr>
            <p:cNvSpPr txBox="1"/>
            <p:nvPr/>
          </p:nvSpPr>
          <p:spPr>
            <a:xfrm>
              <a:off x="828406" y="2355574"/>
              <a:ext cx="813850" cy="38574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ja-JP" sz="500" b="1">
                  <a:solidFill>
                    <a:schemeClr val="bg1"/>
                  </a:solidFill>
                  <a:latin typeface="+mn-ea"/>
                </a:rPr>
                <a:t>99999</a:t>
              </a:r>
              <a:r>
                <a:rPr kumimoji="1" lang="ja-JP" altLang="en-US" sz="500" b="1">
                  <a:solidFill>
                    <a:schemeClr val="bg1"/>
                  </a:solidFill>
                  <a:latin typeface="+mn-ea"/>
                </a:rPr>
                <a:t>こ</a:t>
              </a:r>
            </a:p>
          </p:txBody>
        </p:sp>
        <p:sp>
          <p:nvSpPr>
            <p:cNvPr id="54" name="テキスト ボックス 2">
              <a:extLst>
                <a:ext uri="{FF2B5EF4-FFF2-40B4-BE49-F238E27FC236}">
                  <a16:creationId xmlns:a16="http://schemas.microsoft.com/office/drawing/2014/main" id="{46C54257-CBEA-4F88-B21A-D753D5A0BAEA}"/>
                </a:ext>
              </a:extLst>
            </p:cNvPr>
            <p:cNvSpPr txBox="1"/>
            <p:nvPr/>
          </p:nvSpPr>
          <p:spPr>
            <a:xfrm>
              <a:off x="1891946" y="2342320"/>
              <a:ext cx="858076" cy="35621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ja-JP" sz="500" b="1">
                  <a:solidFill>
                    <a:schemeClr val="bg1"/>
                  </a:solidFill>
                  <a:latin typeface="+mn-ea"/>
                </a:rPr>
                <a:t>99999</a:t>
              </a:r>
              <a:r>
                <a:rPr kumimoji="1" lang="ja-JP" altLang="en-US" sz="500" b="1">
                  <a:solidFill>
                    <a:schemeClr val="bg1"/>
                  </a:solidFill>
                  <a:latin typeface="+mn-ea"/>
                </a:rPr>
                <a:t>こ</a:t>
              </a:r>
            </a:p>
          </p:txBody>
        </p:sp>
        <p:sp>
          <p:nvSpPr>
            <p:cNvPr id="55" name="楕円 54">
              <a:extLst>
                <a:ext uri="{FF2B5EF4-FFF2-40B4-BE49-F238E27FC236}">
                  <a16:creationId xmlns:a16="http://schemas.microsoft.com/office/drawing/2014/main" id="{FD82CA52-B3B1-40AA-9B92-26FDD7CE8400}"/>
                </a:ext>
              </a:extLst>
            </p:cNvPr>
            <p:cNvSpPr/>
            <p:nvPr/>
          </p:nvSpPr>
          <p:spPr>
            <a:xfrm>
              <a:off x="2698060" y="2383436"/>
              <a:ext cx="232869" cy="2328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/>
                <a:t>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700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7299FD7-A91A-4F7C-A65F-E07C8C38A184}"/>
              </a:ext>
            </a:extLst>
          </p:cNvPr>
          <p:cNvSpPr txBox="1"/>
          <p:nvPr/>
        </p:nvSpPr>
        <p:spPr>
          <a:xfrm>
            <a:off x="415419" y="538799"/>
            <a:ext cx="723275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●概要</a:t>
            </a:r>
            <a:endParaRPr kumimoji="1" lang="en-US" altLang="ja-JP" sz="1400" b="1">
              <a:latin typeface="+mn-ea"/>
            </a:endParaRPr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5ED49329-D291-49B0-A280-D6ADF57696F8}"/>
              </a:ext>
            </a:extLst>
          </p:cNvPr>
          <p:cNvSpPr txBox="1"/>
          <p:nvPr/>
        </p:nvSpPr>
        <p:spPr>
          <a:xfrm>
            <a:off x="591845" y="778258"/>
            <a:ext cx="5698996" cy="5539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+mn-ea"/>
              </a:rPr>
              <a:t>クリスタル、またはガチャチケットを消費して</a:t>
            </a:r>
            <a:r>
              <a:rPr lang="en-US" altLang="ja-JP" sz="1000">
                <a:latin typeface="+mn-ea"/>
              </a:rPr>
              <a:t>TR</a:t>
            </a:r>
            <a:r>
              <a:rPr lang="ja-JP" altLang="en-US" sz="1000">
                <a:latin typeface="+mn-ea"/>
              </a:rPr>
              <a:t>カードを入手するガチャを行う。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ガチャを引く際はクリスタルを消費して引くか、チケットを消費して引くか選べるものとする。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また、クリスタルは無償のクリスタルから優先して消費する。</a:t>
            </a:r>
            <a:endParaRPr lang="en-US" altLang="ja-JP" sz="1000">
              <a:latin typeface="+mn-ea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2C8C0206-15D1-4689-AB21-40F76191DB4C}"/>
              </a:ext>
            </a:extLst>
          </p:cNvPr>
          <p:cNvSpPr txBox="1"/>
          <p:nvPr/>
        </p:nvSpPr>
        <p:spPr>
          <a:xfrm>
            <a:off x="573410" y="2568919"/>
            <a:ext cx="1519968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ja-JP" sz="1200" b="1">
                <a:latin typeface="+mn-ea"/>
              </a:rPr>
              <a:t>2</a:t>
            </a:r>
            <a:r>
              <a:rPr kumimoji="1" lang="ja-JP" altLang="en-US" sz="1200" b="1">
                <a:latin typeface="+mn-ea"/>
              </a:rPr>
              <a:t>．イベントガチャ</a:t>
            </a: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00E6FC90-0BC6-4B2B-80C3-52CCDF1DD100}"/>
              </a:ext>
            </a:extLst>
          </p:cNvPr>
          <p:cNvSpPr txBox="1"/>
          <p:nvPr/>
        </p:nvSpPr>
        <p:spPr>
          <a:xfrm>
            <a:off x="805205" y="2851694"/>
            <a:ext cx="5493812" cy="5539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ja-JP" sz="1000">
                <a:latin typeface="+mn-ea"/>
              </a:rPr>
              <a:t>1</a:t>
            </a:r>
            <a:r>
              <a:rPr lang="ja-JP" altLang="en-US" sz="1000">
                <a:latin typeface="+mn-ea"/>
              </a:rPr>
              <a:t>回</a:t>
            </a:r>
            <a:r>
              <a:rPr lang="en-US" altLang="ja-JP" sz="1000">
                <a:latin typeface="+mn-ea"/>
              </a:rPr>
              <a:t>?00</a:t>
            </a:r>
            <a:r>
              <a:rPr lang="ja-JP" altLang="en-US" sz="1000">
                <a:latin typeface="+mn-ea"/>
              </a:rPr>
              <a:t>クリスタルでガチャがひける期間限定ガチャ。期間中はカードの入れは変えは無し。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一定期間中、特定のカードの排出確率を上げるピックアップイベントが行われる。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イベントガチャは並行して複数開催されることもある。</a:t>
            </a:r>
            <a:endParaRPr lang="en-US" altLang="ja-JP" sz="1000">
              <a:latin typeface="+mn-ea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2A890D2A-E016-40A2-A812-572B0F105A85}"/>
              </a:ext>
            </a:extLst>
          </p:cNvPr>
          <p:cNvSpPr txBox="1"/>
          <p:nvPr/>
        </p:nvSpPr>
        <p:spPr>
          <a:xfrm>
            <a:off x="579686" y="2012483"/>
            <a:ext cx="1212191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ja-JP" sz="1200" b="1">
                <a:latin typeface="+mn-ea"/>
              </a:rPr>
              <a:t>1</a:t>
            </a:r>
            <a:r>
              <a:rPr kumimoji="1" lang="ja-JP" altLang="en-US" sz="1200" b="1">
                <a:latin typeface="+mn-ea"/>
              </a:rPr>
              <a:t>．常設ガチャ</a:t>
            </a:r>
            <a:endParaRPr kumimoji="1" lang="en-US" altLang="ja-JP" sz="1200" b="1">
              <a:latin typeface="+mn-ea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60DB9FF2-FA5E-4A9B-BB0F-58BA6D32508C}"/>
              </a:ext>
            </a:extLst>
          </p:cNvPr>
          <p:cNvSpPr txBox="1"/>
          <p:nvPr/>
        </p:nvSpPr>
        <p:spPr>
          <a:xfrm>
            <a:off x="811481" y="2261922"/>
            <a:ext cx="3057247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ja-JP" sz="1000">
                <a:latin typeface="+mn-ea"/>
              </a:rPr>
              <a:t>1</a:t>
            </a:r>
            <a:r>
              <a:rPr lang="ja-JP" altLang="en-US" sz="1000">
                <a:latin typeface="+mn-ea"/>
              </a:rPr>
              <a:t>回</a:t>
            </a:r>
            <a:r>
              <a:rPr lang="en-US" altLang="ja-JP" sz="1000">
                <a:latin typeface="+mn-ea"/>
              </a:rPr>
              <a:t>?00</a:t>
            </a:r>
            <a:r>
              <a:rPr lang="ja-JP" altLang="en-US" sz="1000">
                <a:latin typeface="+mn-ea"/>
              </a:rPr>
              <a:t>クリスタルでガチャがひける常設ガチャ。</a:t>
            </a:r>
            <a:endParaRPr lang="en-US" altLang="ja-JP" sz="1000">
              <a:latin typeface="+mn-ea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CBCE4E4-516C-497A-8CD0-C81F589E1964}"/>
              </a:ext>
            </a:extLst>
          </p:cNvPr>
          <p:cNvSpPr txBox="1"/>
          <p:nvPr/>
        </p:nvSpPr>
        <p:spPr>
          <a:xfrm>
            <a:off x="396984" y="1381311"/>
            <a:ext cx="2416046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●種類</a:t>
            </a:r>
            <a:r>
              <a:rPr kumimoji="1" lang="ja-JP" altLang="en-US" sz="1400" b="1">
                <a:solidFill>
                  <a:srgbClr val="FF0000"/>
                </a:solidFill>
                <a:latin typeface="+mn-ea"/>
              </a:rPr>
              <a:t>（</a:t>
            </a:r>
            <a:r>
              <a:rPr kumimoji="1" lang="en-US" altLang="ja-JP" sz="1400" b="1">
                <a:solidFill>
                  <a:srgbClr val="FF0000"/>
                </a:solidFill>
                <a:latin typeface="+mn-ea"/>
              </a:rPr>
              <a:t>20200127</a:t>
            </a:r>
            <a:r>
              <a:rPr kumimoji="1" lang="ja-JP" altLang="en-US" sz="1400" b="1">
                <a:solidFill>
                  <a:srgbClr val="FF0000"/>
                </a:solidFill>
                <a:latin typeface="+mn-ea"/>
              </a:rPr>
              <a:t>追記）</a:t>
            </a:r>
            <a:endParaRPr kumimoji="1" lang="en-US" altLang="ja-JP" sz="1400" b="1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B724A5A-DEC8-4D2C-B29C-7810D58A28AC}"/>
              </a:ext>
            </a:extLst>
          </p:cNvPr>
          <p:cNvSpPr txBox="1"/>
          <p:nvPr/>
        </p:nvSpPr>
        <p:spPr>
          <a:xfrm>
            <a:off x="573410" y="1630224"/>
            <a:ext cx="4685898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000">
                <a:latin typeface="+mn-ea"/>
              </a:rPr>
              <a:t>ガチャには</a:t>
            </a:r>
            <a:r>
              <a:rPr kumimoji="1" lang="en-US" altLang="ja-JP" sz="1000">
                <a:latin typeface="+mn-ea"/>
              </a:rPr>
              <a:t>2</a:t>
            </a:r>
            <a:r>
              <a:rPr kumimoji="1" lang="ja-JP" altLang="en-US" sz="1000">
                <a:latin typeface="+mn-ea"/>
              </a:rPr>
              <a:t>つの種類があり、それぞれ</a:t>
            </a:r>
            <a:r>
              <a:rPr lang="en-US" altLang="ja-JP" sz="1000">
                <a:latin typeface="+mn-ea"/>
              </a:rPr>
              <a:t>1</a:t>
            </a:r>
            <a:r>
              <a:rPr lang="ja-JP" altLang="en-US" sz="1000">
                <a:latin typeface="+mn-ea"/>
              </a:rPr>
              <a:t>回ガチャと</a:t>
            </a:r>
            <a:r>
              <a:rPr lang="en-US" altLang="ja-JP" sz="1000">
                <a:latin typeface="+mn-ea"/>
              </a:rPr>
              <a:t>10</a:t>
            </a:r>
            <a:r>
              <a:rPr lang="ja-JP" altLang="en-US" sz="1000">
                <a:latin typeface="+mn-ea"/>
              </a:rPr>
              <a:t>連ガチャを有する。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どちらも</a:t>
            </a:r>
            <a:r>
              <a:rPr lang="en-US" altLang="ja-JP" sz="1000">
                <a:latin typeface="+mn-ea"/>
              </a:rPr>
              <a:t>10</a:t>
            </a:r>
            <a:r>
              <a:rPr lang="ja-JP" altLang="en-US" sz="1000">
                <a:latin typeface="+mn-ea"/>
              </a:rPr>
              <a:t>連を引いた回数に応じて確定報酬がもらえるスタンプ形式とする。</a:t>
            </a:r>
            <a:endParaRPr lang="en-US" altLang="ja-JP" sz="1000">
              <a:latin typeface="+mn-ea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EC45A065-E7C3-4CB0-9F9D-ED30D5771E0C}"/>
              </a:ext>
            </a:extLst>
          </p:cNvPr>
          <p:cNvSpPr txBox="1"/>
          <p:nvPr/>
        </p:nvSpPr>
        <p:spPr>
          <a:xfrm>
            <a:off x="472015" y="4727322"/>
            <a:ext cx="1212191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ja-JP" sz="1200" b="1">
                <a:latin typeface="+mn-ea"/>
              </a:rPr>
              <a:t>3</a:t>
            </a:r>
            <a:r>
              <a:rPr kumimoji="1" lang="ja-JP" altLang="en-US" sz="1200" b="1">
                <a:latin typeface="+mn-ea"/>
              </a:rPr>
              <a:t>．無料ガチャ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8B583F8F-4AF1-4975-953A-99BB77012FE4}"/>
              </a:ext>
            </a:extLst>
          </p:cNvPr>
          <p:cNvSpPr txBox="1"/>
          <p:nvPr/>
        </p:nvSpPr>
        <p:spPr>
          <a:xfrm>
            <a:off x="703810" y="4948551"/>
            <a:ext cx="6148660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ja-JP" sz="1000">
                <a:latin typeface="+mn-ea"/>
              </a:rPr>
              <a:t>1日1</a:t>
            </a:r>
            <a:r>
              <a:rPr lang="ja-JP" altLang="en-US" sz="1000">
                <a:latin typeface="+mn-ea"/>
              </a:rPr>
              <a:t>回限定でひけるガチャ。ガチャの回数は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レアリティの高いカードの排出率はかなり低い</a:t>
            </a:r>
            <a:r>
              <a:rPr lang="ja-JP" altLang="en-US" sz="1050">
                <a:latin typeface="+mn-ea"/>
              </a:rPr>
              <a:t>。</a:t>
            </a:r>
            <a:endParaRPr lang="en-US" altLang="ja-JP" sz="1050">
              <a:latin typeface="+mn-ea"/>
            </a:endParaRPr>
          </a:p>
          <a:p>
            <a:r>
              <a:rPr lang="ja-JP" altLang="en-US" sz="1050">
                <a:latin typeface="+mn-ea"/>
              </a:rPr>
              <a:t>想定）★５→</a:t>
            </a:r>
            <a:r>
              <a:rPr lang="en-US" altLang="ja-JP" sz="1050">
                <a:latin typeface="+mn-ea"/>
              </a:rPr>
              <a:t>1%</a:t>
            </a:r>
            <a:r>
              <a:rPr lang="ja-JP" altLang="en-US" sz="1050">
                <a:latin typeface="+mn-ea"/>
              </a:rPr>
              <a:t>　★４→</a:t>
            </a:r>
            <a:r>
              <a:rPr lang="en-US" altLang="ja-JP" sz="1050">
                <a:latin typeface="+mn-ea"/>
              </a:rPr>
              <a:t>15</a:t>
            </a:r>
            <a:r>
              <a:rPr lang="ja-JP" altLang="en-US" sz="1050">
                <a:latin typeface="+mn-ea"/>
              </a:rPr>
              <a:t>％　★３→</a:t>
            </a:r>
            <a:r>
              <a:rPr lang="en-US" altLang="ja-JP" sz="1050">
                <a:latin typeface="+mn-ea"/>
              </a:rPr>
              <a:t>84</a:t>
            </a:r>
            <a:r>
              <a:rPr lang="ja-JP" altLang="en-US" sz="1050">
                <a:latin typeface="+mn-ea"/>
              </a:rPr>
              <a:t>％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solidFill>
                  <a:srgbClr val="FF0000"/>
                </a:solidFill>
                <a:latin typeface="+mn-ea"/>
              </a:rPr>
              <a:t>※</a:t>
            </a:r>
            <a:r>
              <a:rPr lang="ja-JP" altLang="en-US" sz="1000">
                <a:latin typeface="+mn-ea"/>
              </a:rPr>
              <a:t>スタンプカードは無し</a:t>
            </a:r>
            <a:endParaRPr lang="en-US" altLang="ja-JP" sz="1000">
              <a:latin typeface="+mn-ea"/>
            </a:endParaRPr>
          </a:p>
          <a:p>
            <a:endParaRPr lang="ja-JP" altLang="en-US" sz="1000">
              <a:latin typeface="+mn-ea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035CDC58-1A74-4BC5-9039-C5AC563CD9B0}"/>
              </a:ext>
            </a:extLst>
          </p:cNvPr>
          <p:cNvSpPr txBox="1"/>
          <p:nvPr/>
        </p:nvSpPr>
        <p:spPr>
          <a:xfrm>
            <a:off x="472015" y="5758565"/>
            <a:ext cx="2135521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ja-JP" sz="1200" b="1">
                <a:latin typeface="+mn-ea"/>
              </a:rPr>
              <a:t>4</a:t>
            </a:r>
            <a:r>
              <a:rPr kumimoji="1" lang="ja-JP" altLang="en-US" sz="1200" b="1">
                <a:latin typeface="+mn-ea"/>
              </a:rPr>
              <a:t>．ピックアップ確定ガチャ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DF35E4E2-050D-4B6F-AC07-ED5B89C2D27E}"/>
              </a:ext>
            </a:extLst>
          </p:cNvPr>
          <p:cNvSpPr txBox="1"/>
          <p:nvPr/>
        </p:nvSpPr>
        <p:spPr>
          <a:xfrm>
            <a:off x="703810" y="5979794"/>
            <a:ext cx="751460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1000">
                <a:latin typeface="+mn-ea"/>
              </a:rPr>
              <a:t>有償クリスタルのみで引ける</a:t>
            </a:r>
            <a:r>
              <a:rPr lang="en-US" altLang="ja-JP" sz="1000">
                <a:latin typeface="+mn-ea"/>
              </a:rPr>
              <a:t>10</a:t>
            </a:r>
            <a:r>
              <a:rPr lang="ja-JP" altLang="en-US" sz="1000">
                <a:latin typeface="+mn-ea"/>
              </a:rPr>
              <a:t>連ガチャ。回数制限を設ける　</a:t>
            </a:r>
            <a:r>
              <a:rPr lang="en-US" altLang="ja-JP" sz="1000">
                <a:solidFill>
                  <a:srgbClr val="FF0000"/>
                </a:solidFill>
                <a:latin typeface="+mn-ea"/>
              </a:rPr>
              <a:t>※</a:t>
            </a:r>
            <a:r>
              <a:rPr lang="ja-JP" altLang="en-US" sz="1000">
                <a:latin typeface="+mn-ea"/>
              </a:rPr>
              <a:t>要調整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他のガチャよりもクリスタルの消費量を多いが、ピックアップされているカードが確定で排出される。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（他の★</a:t>
            </a:r>
            <a:r>
              <a:rPr lang="en-US" altLang="ja-JP" sz="1000">
                <a:latin typeface="+mn-ea"/>
              </a:rPr>
              <a:t>5</a:t>
            </a:r>
            <a:r>
              <a:rPr lang="ja-JP" altLang="en-US" sz="1000">
                <a:latin typeface="+mn-ea"/>
              </a:rPr>
              <a:t>も排出率が高い）</a:t>
            </a:r>
            <a:endParaRPr lang="en-US" altLang="ja-JP" sz="1000">
              <a:latin typeface="+mn-ea"/>
            </a:endParaRPr>
          </a:p>
        </p:txBody>
      </p:sp>
      <p:sp>
        <p:nvSpPr>
          <p:cNvPr id="20" name="テキスト ボックス 1">
            <a:extLst>
              <a:ext uri="{FF2B5EF4-FFF2-40B4-BE49-F238E27FC236}">
                <a16:creationId xmlns:a16="http://schemas.microsoft.com/office/drawing/2014/main" id="{566C4987-CA5F-4D4A-89A6-68A2CE5329E2}"/>
              </a:ext>
            </a:extLst>
          </p:cNvPr>
          <p:cNvSpPr txBox="1"/>
          <p:nvPr/>
        </p:nvSpPr>
        <p:spPr>
          <a:xfrm>
            <a:off x="849875" y="3467713"/>
            <a:ext cx="5185900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sz="1200" b="1">
                <a:ea typeface="+mn-lt"/>
                <a:cs typeface="+mn-lt"/>
              </a:rPr>
              <a:t>想定イベント</a:t>
            </a:r>
            <a:endParaRPr lang="ja-JP" sz="1200">
              <a:ea typeface="+mn-lt"/>
              <a:cs typeface="+mn-lt"/>
            </a:endParaRPr>
          </a:p>
          <a:p>
            <a:r>
              <a:rPr lang="ja-JP" sz="1000">
                <a:ea typeface="+mn-lt"/>
                <a:cs typeface="+mn-lt"/>
              </a:rPr>
              <a:t>属性×5</a:t>
            </a:r>
            <a:br>
              <a:rPr lang="ja-JP" sz="1000">
                <a:ea typeface="+mn-lt"/>
                <a:cs typeface="+mn-lt"/>
              </a:rPr>
            </a:br>
            <a:r>
              <a:rPr lang="ja-JP" sz="1000">
                <a:ea typeface="+mn-lt"/>
                <a:cs typeface="+mn-lt"/>
              </a:rPr>
              <a:t>キャラ×数</a:t>
            </a:r>
            <a:br>
              <a:rPr lang="ja-JP" sz="1000">
                <a:ea typeface="+mn-lt"/>
                <a:cs typeface="+mn-lt"/>
              </a:rPr>
            </a:br>
            <a:r>
              <a:rPr lang="ja-JP" sz="1000">
                <a:ea typeface="+mn-lt"/>
                <a:cs typeface="+mn-lt"/>
              </a:rPr>
              <a:t>〇〇記念ガチャ</a:t>
            </a:r>
            <a:br>
              <a:rPr lang="ja-JP" sz="1000">
                <a:ea typeface="+mn-lt"/>
                <a:cs typeface="+mn-lt"/>
              </a:rPr>
            </a:br>
            <a:r>
              <a:rPr lang="ja-JP" sz="1000">
                <a:ea typeface="+mn-lt"/>
                <a:cs typeface="+mn-lt"/>
              </a:rPr>
              <a:t>└DL数、キャラ実装、新章(新ストーリー開放)、特殊</a:t>
            </a:r>
            <a:br>
              <a:rPr lang="ja-JP" sz="1000">
                <a:ea typeface="+mn-lt"/>
                <a:cs typeface="+mn-lt"/>
              </a:rPr>
            </a:br>
            <a:r>
              <a:rPr lang="ja-JP" sz="1000">
                <a:ea typeface="+mn-lt"/>
                <a:cs typeface="+mn-lt"/>
              </a:rPr>
              <a:t>※特殊は今後の展開によるが生放送やTwitterキャンペーンなどを想定。</a:t>
            </a:r>
            <a:br>
              <a:rPr lang="ja-JP" sz="1000">
                <a:ea typeface="+mn-lt"/>
                <a:cs typeface="+mn-lt"/>
              </a:rPr>
            </a:br>
            <a:r>
              <a:rPr lang="ja-JP" sz="1000">
                <a:ea typeface="+mn-lt"/>
                <a:cs typeface="+mn-lt"/>
              </a:rPr>
              <a:t>コラボガチャ</a:t>
            </a:r>
          </a:p>
        </p:txBody>
      </p:sp>
    </p:spTree>
    <p:extLst>
      <p:ext uri="{BB962C8B-B14F-4D97-AF65-F5344CB8AC3E}">
        <p14:creationId xmlns:p14="http://schemas.microsoft.com/office/powerpoint/2010/main" val="3945621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4"/>
            <a:ext cx="3086100" cy="365125"/>
          </a:xfrm>
        </p:spPr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7299FD7-A91A-4F7C-A65F-E07C8C38A184}"/>
              </a:ext>
            </a:extLst>
          </p:cNvPr>
          <p:cNvSpPr txBox="1"/>
          <p:nvPr/>
        </p:nvSpPr>
        <p:spPr>
          <a:xfrm>
            <a:off x="415419" y="538799"/>
            <a:ext cx="4031873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●ガチャチケットについて</a:t>
            </a:r>
            <a:r>
              <a:rPr kumimoji="1" lang="ja-JP" altLang="en-US" sz="1400" b="1">
                <a:solidFill>
                  <a:srgbClr val="FF0000"/>
                </a:solidFill>
                <a:latin typeface="+mj-ea"/>
                <a:ea typeface="+mj-ea"/>
              </a:rPr>
              <a:t>（</a:t>
            </a:r>
            <a:r>
              <a:rPr kumimoji="1" lang="en-US" altLang="ja-JP" sz="1400" b="1">
                <a:solidFill>
                  <a:srgbClr val="FF0000"/>
                </a:solidFill>
                <a:latin typeface="+mj-ea"/>
                <a:ea typeface="+mj-ea"/>
              </a:rPr>
              <a:t>20200128</a:t>
            </a:r>
            <a:r>
              <a:rPr kumimoji="1" lang="ja-JP" altLang="en-US" sz="1400" b="1">
                <a:solidFill>
                  <a:srgbClr val="FF0000"/>
                </a:solidFill>
                <a:latin typeface="+mj-ea"/>
                <a:ea typeface="+mj-ea"/>
              </a:rPr>
              <a:t>追記）</a:t>
            </a:r>
            <a:endParaRPr kumimoji="1" lang="en-US" altLang="ja-JP" sz="1400" b="1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5ED49329-D291-49B0-A280-D6ADF57696F8}"/>
              </a:ext>
            </a:extLst>
          </p:cNvPr>
          <p:cNvSpPr txBox="1"/>
          <p:nvPr/>
        </p:nvSpPr>
        <p:spPr>
          <a:xfrm>
            <a:off x="600471" y="752379"/>
            <a:ext cx="6773008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+mj-ea"/>
                <a:ea typeface="+mj-ea"/>
              </a:rPr>
              <a:t>ガチャチケットの種類は</a:t>
            </a:r>
            <a:r>
              <a:rPr lang="en-US" altLang="ja-JP" sz="1000">
                <a:latin typeface="+mj-ea"/>
                <a:ea typeface="+mj-ea"/>
              </a:rPr>
              <a:t>1</a:t>
            </a:r>
            <a:r>
              <a:rPr lang="ja-JP" altLang="en-US" sz="1000">
                <a:latin typeface="+mj-ea"/>
                <a:ea typeface="+mj-ea"/>
              </a:rPr>
              <a:t>回ガチャチケットのみとする。</a:t>
            </a:r>
            <a:endParaRPr lang="en-US" altLang="ja-JP" sz="1000">
              <a:latin typeface="+mj-ea"/>
              <a:ea typeface="+mj-ea"/>
            </a:endParaRPr>
          </a:p>
          <a:p>
            <a:r>
              <a:rPr lang="en-US" altLang="ja-JP" sz="1000">
                <a:latin typeface="+mj-ea"/>
                <a:ea typeface="+mj-ea"/>
              </a:rPr>
              <a:t>1</a:t>
            </a:r>
            <a:r>
              <a:rPr lang="ja-JP" altLang="en-US" sz="1000">
                <a:latin typeface="+mj-ea"/>
                <a:ea typeface="+mj-ea"/>
              </a:rPr>
              <a:t>回ガチャチケットを</a:t>
            </a:r>
            <a:r>
              <a:rPr lang="en-US" altLang="ja-JP" sz="1000">
                <a:latin typeface="+mj-ea"/>
                <a:ea typeface="+mj-ea"/>
              </a:rPr>
              <a:t>10</a:t>
            </a:r>
            <a:r>
              <a:rPr lang="ja-JP" altLang="en-US" sz="1000">
                <a:latin typeface="+mj-ea"/>
                <a:ea typeface="+mj-ea"/>
              </a:rPr>
              <a:t>枚以上所持している場合チケット</a:t>
            </a:r>
            <a:r>
              <a:rPr lang="en-US" altLang="ja-JP" sz="1000">
                <a:latin typeface="+mj-ea"/>
                <a:ea typeface="+mj-ea"/>
              </a:rPr>
              <a:t>10</a:t>
            </a:r>
            <a:r>
              <a:rPr lang="ja-JP" altLang="en-US" sz="1000">
                <a:latin typeface="+mj-ea"/>
                <a:ea typeface="+mj-ea"/>
              </a:rPr>
              <a:t>枚を消費することで</a:t>
            </a:r>
            <a:r>
              <a:rPr lang="en-US" altLang="ja-JP" sz="1000">
                <a:latin typeface="+mj-ea"/>
                <a:ea typeface="+mj-ea"/>
              </a:rPr>
              <a:t>10</a:t>
            </a:r>
            <a:r>
              <a:rPr lang="ja-JP" altLang="en-US" sz="1000">
                <a:latin typeface="+mj-ea"/>
                <a:ea typeface="+mj-ea"/>
              </a:rPr>
              <a:t>連ガチャを回すことが出来る。</a:t>
            </a:r>
            <a:endParaRPr lang="en-US" altLang="ja-JP" sz="1000">
              <a:latin typeface="+mj-ea"/>
              <a:ea typeface="+mj-ea"/>
            </a:endParaRPr>
          </a:p>
          <a:p>
            <a:r>
              <a:rPr lang="en-US" altLang="ja-JP" sz="1000">
                <a:solidFill>
                  <a:srgbClr val="FF0000"/>
                </a:solidFill>
                <a:latin typeface="+mj-ea"/>
                <a:ea typeface="+mj-ea"/>
              </a:rPr>
              <a:t>※</a:t>
            </a:r>
            <a:r>
              <a:rPr lang="ja-JP" altLang="en-US" sz="1000">
                <a:latin typeface="+mj-ea"/>
                <a:ea typeface="+mj-ea"/>
              </a:rPr>
              <a:t>チケットで</a:t>
            </a:r>
            <a:r>
              <a:rPr lang="en-US" altLang="ja-JP" sz="1000">
                <a:latin typeface="+mj-ea"/>
                <a:ea typeface="+mj-ea"/>
              </a:rPr>
              <a:t>10</a:t>
            </a:r>
            <a:r>
              <a:rPr lang="ja-JP" altLang="en-US" sz="1000">
                <a:latin typeface="+mj-ea"/>
                <a:ea typeface="+mj-ea"/>
              </a:rPr>
              <a:t>連を引いた際はスタンプは押されない</a:t>
            </a:r>
            <a:endParaRPr lang="en-US" altLang="ja-JP" sz="1000">
              <a:latin typeface="+mj-ea"/>
              <a:ea typeface="+mj-ea"/>
            </a:endParaRPr>
          </a:p>
          <a:p>
            <a:r>
              <a:rPr lang="en-US" altLang="ja-JP" sz="1000">
                <a:solidFill>
                  <a:srgbClr val="FF0000"/>
                </a:solidFill>
                <a:latin typeface="+mj-ea"/>
                <a:ea typeface="+mj-ea"/>
              </a:rPr>
              <a:t>※</a:t>
            </a:r>
            <a:r>
              <a:rPr lang="ja-JP" altLang="en-US" sz="1000">
                <a:latin typeface="+mj-ea"/>
                <a:ea typeface="+mj-ea"/>
              </a:rPr>
              <a:t>ガチャチケットにイベント限定等の種類が追加される可能性あり</a:t>
            </a:r>
            <a:endParaRPr lang="en-US" altLang="ja-JP" sz="400">
              <a:latin typeface="+mj-ea"/>
              <a:ea typeface="+mj-ea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2A890D2A-E016-40A2-A812-572B0F105A85}"/>
              </a:ext>
            </a:extLst>
          </p:cNvPr>
          <p:cNvSpPr txBox="1"/>
          <p:nvPr/>
        </p:nvSpPr>
        <p:spPr>
          <a:xfrm>
            <a:off x="543658" y="1477731"/>
            <a:ext cx="1723549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200" b="1">
                <a:latin typeface="+mj-ea"/>
                <a:ea typeface="+mj-ea"/>
              </a:rPr>
              <a:t>・チケットの入手方法</a:t>
            </a:r>
            <a:endParaRPr kumimoji="1" lang="en-US" altLang="ja-JP" sz="1200" b="1">
              <a:latin typeface="+mj-ea"/>
              <a:ea typeface="+mj-ea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60DB9FF2-FA5E-4A9B-BB0F-58BA6D32508C}"/>
              </a:ext>
            </a:extLst>
          </p:cNvPr>
          <p:cNvSpPr txBox="1"/>
          <p:nvPr/>
        </p:nvSpPr>
        <p:spPr>
          <a:xfrm>
            <a:off x="829916" y="1733123"/>
            <a:ext cx="5442516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+mj-ea"/>
                <a:ea typeface="+mj-ea"/>
              </a:rPr>
              <a:t>チケットはショップで購入することはできず、基本運営やイベント等での配布で入手する。</a:t>
            </a:r>
            <a:endParaRPr lang="en-US" altLang="ja-JP" sz="1000">
              <a:latin typeface="+mj-ea"/>
              <a:ea typeface="+mj-ea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C16A93D-3245-4517-999D-8C1CAF8D611A}"/>
              </a:ext>
            </a:extLst>
          </p:cNvPr>
          <p:cNvSpPr txBox="1"/>
          <p:nvPr/>
        </p:nvSpPr>
        <p:spPr>
          <a:xfrm>
            <a:off x="415419" y="2652553"/>
            <a:ext cx="2518638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●ガチャの抽選方法について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F2E3832-19AC-4B60-8400-5AF933166493}"/>
              </a:ext>
            </a:extLst>
          </p:cNvPr>
          <p:cNvSpPr txBox="1"/>
          <p:nvPr/>
        </p:nvSpPr>
        <p:spPr>
          <a:xfrm>
            <a:off x="624231" y="2914031"/>
            <a:ext cx="7855908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1000">
                <a:latin typeface="メイリオ"/>
                <a:ea typeface="メイリオ"/>
              </a:rPr>
              <a:t>ガチャの抽選は</a:t>
            </a:r>
            <a:r>
              <a:rPr lang="en-US" altLang="ja-JP" sz="1000">
                <a:latin typeface="メイリオ"/>
                <a:ea typeface="メイリオ"/>
              </a:rPr>
              <a:t>2</a:t>
            </a:r>
            <a:r>
              <a:rPr lang="ja-JP" altLang="en-US" sz="1000">
                <a:latin typeface="メイリオ"/>
                <a:ea typeface="メイリオ"/>
              </a:rPr>
              <a:t>段階の抽選が行われる。</a:t>
            </a:r>
            <a:r>
              <a:rPr lang="ja-JP" altLang="en-US" sz="1000">
                <a:solidFill>
                  <a:srgbClr val="FF0000"/>
                </a:solidFill>
                <a:latin typeface="メイリオ"/>
                <a:ea typeface="メイリオ"/>
              </a:rPr>
              <a:t>※</a:t>
            </a:r>
            <a:r>
              <a:rPr lang="ja-JP" altLang="en-US" sz="1000">
                <a:latin typeface="メイリオ"/>
                <a:ea typeface="メイリオ"/>
              </a:rPr>
              <a:t>抽選はウェイトをつけて計算する</a:t>
            </a:r>
            <a:endParaRPr lang="en-US" altLang="ja-JP" sz="1000">
              <a:latin typeface="メイリオ"/>
              <a:ea typeface="メイリオ"/>
            </a:endParaRPr>
          </a:p>
          <a:p>
            <a:r>
              <a:rPr lang="ja-JP" altLang="en-US" sz="1000">
                <a:latin typeface="メイリオ"/>
                <a:ea typeface="メイリオ"/>
              </a:rPr>
              <a:t>　</a:t>
            </a:r>
            <a:r>
              <a:rPr lang="en-US" altLang="ja-JP" sz="1000">
                <a:latin typeface="メイリオ"/>
                <a:ea typeface="メイリオ"/>
              </a:rPr>
              <a:t>1</a:t>
            </a:r>
            <a:r>
              <a:rPr lang="ja-JP" altLang="en-US" sz="1000">
                <a:latin typeface="メイリオ"/>
                <a:ea typeface="メイリオ"/>
              </a:rPr>
              <a:t>回目：レア度確定の抽選</a:t>
            </a:r>
            <a:endParaRPr lang="en-US" altLang="ja-JP" sz="1000">
              <a:latin typeface="メイリオ"/>
              <a:ea typeface="メイリオ"/>
            </a:endParaRPr>
          </a:p>
          <a:p>
            <a:r>
              <a:rPr lang="ja-JP" altLang="en-US" sz="1000">
                <a:latin typeface="メイリオ"/>
                <a:ea typeface="メイリオ"/>
              </a:rPr>
              <a:t>　</a:t>
            </a:r>
            <a:r>
              <a:rPr lang="en-US" altLang="ja-JP" sz="1000">
                <a:latin typeface="メイリオ"/>
                <a:ea typeface="メイリオ"/>
              </a:rPr>
              <a:t>2</a:t>
            </a:r>
            <a:r>
              <a:rPr lang="ja-JP" altLang="en-US" sz="1000">
                <a:latin typeface="メイリオ"/>
                <a:ea typeface="メイリオ"/>
              </a:rPr>
              <a:t>回目：レア度内の各カードの抽選　　</a:t>
            </a:r>
            <a:endParaRPr lang="en-US" altLang="ja-JP" sz="1000">
              <a:latin typeface="+mn-ea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1FAD5A0-21F3-4FF0-A36E-655F60BAEF9E}"/>
              </a:ext>
            </a:extLst>
          </p:cNvPr>
          <p:cNvSpPr txBox="1"/>
          <p:nvPr/>
        </p:nvSpPr>
        <p:spPr>
          <a:xfrm>
            <a:off x="595473" y="3468029"/>
            <a:ext cx="800219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200" b="1">
                <a:latin typeface="+mj-ea"/>
                <a:ea typeface="+mj-ea"/>
              </a:rPr>
              <a:t>抽選例）</a:t>
            </a:r>
            <a:endParaRPr kumimoji="1" lang="en-US" altLang="ja-JP" sz="1200" b="1">
              <a:latin typeface="+mj-ea"/>
              <a:ea typeface="+mj-ea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8EF1AE2-C143-43BE-A2F4-9BAC916C2276}"/>
              </a:ext>
            </a:extLst>
          </p:cNvPr>
          <p:cNvSpPr txBox="1"/>
          <p:nvPr/>
        </p:nvSpPr>
        <p:spPr>
          <a:xfrm>
            <a:off x="827268" y="3751972"/>
            <a:ext cx="1931939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ja-JP" sz="1000">
                <a:latin typeface="+mj-ea"/>
                <a:ea typeface="+mj-ea"/>
              </a:rPr>
              <a:t>1</a:t>
            </a:r>
            <a:r>
              <a:rPr lang="ja-JP" altLang="en-US" sz="1000">
                <a:latin typeface="+mj-ea"/>
                <a:ea typeface="+mj-ea"/>
              </a:rPr>
              <a:t>回目：レア度確定の抽選確立</a:t>
            </a:r>
            <a:endParaRPr lang="en-US" altLang="ja-JP" sz="1000">
              <a:latin typeface="+mj-ea"/>
              <a:ea typeface="+mj-ea"/>
            </a:endParaRPr>
          </a:p>
        </p:txBody>
      </p:sp>
      <p:graphicFrame>
        <p:nvGraphicFramePr>
          <p:cNvPr id="2" name="表 2">
            <a:extLst>
              <a:ext uri="{FF2B5EF4-FFF2-40B4-BE49-F238E27FC236}">
                <a16:creationId xmlns:a16="http://schemas.microsoft.com/office/drawing/2014/main" id="{B78B7D8B-E4AD-4157-8AA5-D72BD2BE2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613441"/>
              </p:ext>
            </p:extLst>
          </p:nvPr>
        </p:nvGraphicFramePr>
        <p:xfrm>
          <a:off x="827268" y="3939627"/>
          <a:ext cx="2681112" cy="1278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0556">
                  <a:extLst>
                    <a:ext uri="{9D8B030D-6E8A-4147-A177-3AD203B41FA5}">
                      <a16:colId xmlns:a16="http://schemas.microsoft.com/office/drawing/2014/main" val="3706900318"/>
                    </a:ext>
                  </a:extLst>
                </a:gridCol>
                <a:gridCol w="1340556">
                  <a:extLst>
                    <a:ext uri="{9D8B030D-6E8A-4147-A177-3AD203B41FA5}">
                      <a16:colId xmlns:a16="http://schemas.microsoft.com/office/drawing/2014/main" val="912854599"/>
                    </a:ext>
                  </a:extLst>
                </a:gridCol>
              </a:tblGrid>
              <a:tr h="31952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レア度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確率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750603"/>
                  </a:ext>
                </a:extLst>
              </a:tr>
              <a:tr h="31952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/>
                          <a:ea typeface="メイリオ"/>
                        </a:rPr>
                        <a:t>★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5</a:t>
                      </a:r>
                      <a:endParaRPr kumimoji="1" lang="ja-JP" altLang="en-US" sz="1200">
                        <a:latin typeface="メイリオ"/>
                        <a:ea typeface="メイリオ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メイリオ"/>
                        </a:rPr>
                        <a:t>5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%</a:t>
                      </a:r>
                      <a:endParaRPr kumimoji="1" lang="ja-JP" altLang="en-US" sz="120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867198"/>
                  </a:ext>
                </a:extLst>
              </a:tr>
              <a:tr h="31952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/>
                          <a:ea typeface="メイリオ"/>
                        </a:rPr>
                        <a:t>★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4</a:t>
                      </a:r>
                      <a:endParaRPr kumimoji="1" lang="ja-JP" altLang="en-US" sz="1200">
                        <a:latin typeface="メイリオ"/>
                        <a:ea typeface="メイリオ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>
                          <a:latin typeface="メイリオ"/>
                          <a:ea typeface="メイリオ"/>
                        </a:rPr>
                        <a:t>20</a:t>
                      </a:r>
                      <a:r>
                        <a:rPr kumimoji="1" lang="ja-JP" altLang="en-US" sz="1200">
                          <a:latin typeface="メイリオ"/>
                          <a:ea typeface="メイリオ"/>
                        </a:rPr>
                        <a:t>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311307"/>
                  </a:ext>
                </a:extLst>
              </a:tr>
              <a:tr h="31952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/>
                          <a:ea typeface="メイリオ"/>
                        </a:rPr>
                        <a:t>★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3</a:t>
                      </a:r>
                      <a:endParaRPr kumimoji="1" lang="ja-JP" altLang="en-US" sz="1200">
                        <a:latin typeface="メイリオ"/>
                        <a:ea typeface="メイリオ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メイリオ"/>
                        </a:rPr>
                        <a:t>75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%</a:t>
                      </a:r>
                      <a:endParaRPr kumimoji="1" lang="ja-JP" altLang="en-US" sz="120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599041"/>
                  </a:ext>
                </a:extLst>
              </a:tr>
            </a:tbl>
          </a:graphicData>
        </a:graphic>
      </p:graphicFrame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680A9A8-C841-4A17-991F-9FAADAFE9315}"/>
              </a:ext>
            </a:extLst>
          </p:cNvPr>
          <p:cNvSpPr txBox="1"/>
          <p:nvPr/>
        </p:nvSpPr>
        <p:spPr>
          <a:xfrm>
            <a:off x="4010735" y="3740887"/>
            <a:ext cx="2444900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ja-JP" sz="1000">
                <a:latin typeface="+mj-ea"/>
                <a:ea typeface="+mj-ea"/>
              </a:rPr>
              <a:t>2</a:t>
            </a:r>
            <a:r>
              <a:rPr lang="ja-JP" altLang="en-US" sz="1000">
                <a:latin typeface="+mj-ea"/>
                <a:ea typeface="+mj-ea"/>
              </a:rPr>
              <a:t>回目：レア度内の各カードの抽選確立</a:t>
            </a:r>
            <a:endParaRPr lang="en-US" altLang="ja-JP" sz="1000">
              <a:latin typeface="+mj-ea"/>
              <a:ea typeface="+mj-ea"/>
            </a:endParaRPr>
          </a:p>
        </p:txBody>
      </p:sp>
      <p:graphicFrame>
        <p:nvGraphicFramePr>
          <p:cNvPr id="19" name="表 2">
            <a:extLst>
              <a:ext uri="{FF2B5EF4-FFF2-40B4-BE49-F238E27FC236}">
                <a16:creationId xmlns:a16="http://schemas.microsoft.com/office/drawing/2014/main" id="{0AA29E8B-1D18-4B45-A5A2-BB2EF868F5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110038"/>
              </p:ext>
            </p:extLst>
          </p:nvPr>
        </p:nvGraphicFramePr>
        <p:xfrm>
          <a:off x="4088763" y="3939626"/>
          <a:ext cx="2847143" cy="1918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359">
                  <a:extLst>
                    <a:ext uri="{9D8B030D-6E8A-4147-A177-3AD203B41FA5}">
                      <a16:colId xmlns:a16="http://schemas.microsoft.com/office/drawing/2014/main" val="3706900318"/>
                    </a:ext>
                  </a:extLst>
                </a:gridCol>
                <a:gridCol w="1621784">
                  <a:extLst>
                    <a:ext uri="{9D8B030D-6E8A-4147-A177-3AD203B41FA5}">
                      <a16:colId xmlns:a16="http://schemas.microsoft.com/office/drawing/2014/main" val="2205759305"/>
                    </a:ext>
                  </a:extLst>
                </a:gridCol>
              </a:tblGrid>
              <a:tr h="31980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カード名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確率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750603"/>
                  </a:ext>
                </a:extLst>
              </a:tr>
              <a:tr h="31980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/>
                          <a:ea typeface="メイリオ"/>
                        </a:rPr>
                        <a:t>カード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A</a:t>
                      </a:r>
                      <a:endParaRPr kumimoji="1" lang="ja-JP" altLang="en-US" sz="1200">
                        <a:latin typeface="メイリオ"/>
                        <a:ea typeface="メイリオ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メイリオ"/>
                        </a:rPr>
                        <a:t>20</a:t>
                      </a:r>
                      <a:r>
                        <a:rPr kumimoji="1" lang="ja-JP" altLang="en-US" sz="1200">
                          <a:latin typeface="メイリオ"/>
                          <a:ea typeface="メイリオ"/>
                        </a:rPr>
                        <a:t>％</a:t>
                      </a:r>
                      <a:endParaRPr kumimoji="1" lang="en-US" altLang="ja-JP" sz="120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867198"/>
                  </a:ext>
                </a:extLst>
              </a:tr>
              <a:tr h="3198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>
                          <a:latin typeface="メイリオ"/>
                          <a:ea typeface="+mn-ea"/>
                        </a:rPr>
                        <a:t>カード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B</a:t>
                      </a:r>
                      <a:endParaRPr kumimoji="1" lang="ja-JP" altLang="en-US" sz="1200">
                        <a:latin typeface="メイリオ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メイリオ"/>
                        </a:rPr>
                        <a:t>20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311307"/>
                  </a:ext>
                </a:extLst>
              </a:tr>
              <a:tr h="3198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>
                          <a:latin typeface="メイリオ"/>
                          <a:ea typeface="+mn-ea"/>
                        </a:rPr>
                        <a:t>カード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C</a:t>
                      </a:r>
                      <a:endParaRPr kumimoji="1" lang="ja-JP" altLang="en-US" sz="1200">
                        <a:latin typeface="メイリオ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+mn-ea"/>
                        </a:rPr>
                        <a:t>20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%</a:t>
                      </a:r>
                      <a:endParaRPr kumimoji="1" lang="ja-JP" altLang="en-US" sz="120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726696"/>
                  </a:ext>
                </a:extLst>
              </a:tr>
              <a:tr h="3198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>
                          <a:latin typeface="メイリオ"/>
                          <a:ea typeface="+mn-ea"/>
                        </a:rPr>
                        <a:t>カード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D</a:t>
                      </a:r>
                      <a:endParaRPr kumimoji="1" lang="ja-JP" altLang="en-US" sz="1200">
                        <a:latin typeface="メイリオ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+mn-ea"/>
                        </a:rPr>
                        <a:t>20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%</a:t>
                      </a:r>
                      <a:endParaRPr kumimoji="1" lang="ja-JP" altLang="en-US" sz="120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599041"/>
                  </a:ext>
                </a:extLst>
              </a:tr>
              <a:tr h="3198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>
                          <a:latin typeface="メイリオ"/>
                          <a:ea typeface="+mn-ea"/>
                        </a:rPr>
                        <a:t>カード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E</a:t>
                      </a:r>
                      <a:endParaRPr kumimoji="1" lang="ja-JP" altLang="en-US" sz="1200">
                        <a:latin typeface="メイリオ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+mn-ea"/>
                        </a:rPr>
                        <a:t>20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%</a:t>
                      </a:r>
                      <a:endParaRPr kumimoji="1" lang="ja-JP" altLang="en-US" sz="120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488717"/>
                  </a:ext>
                </a:extLst>
              </a:tr>
            </a:tbl>
          </a:graphicData>
        </a:graphic>
      </p:graphicFrame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AB12763-FF79-43F3-99EB-191E32AC0B43}"/>
              </a:ext>
            </a:extLst>
          </p:cNvPr>
          <p:cNvSpPr txBox="1"/>
          <p:nvPr/>
        </p:nvSpPr>
        <p:spPr>
          <a:xfrm>
            <a:off x="415419" y="2047989"/>
            <a:ext cx="1980029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●確定ガチャについて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258C742-EB93-497C-A5C2-3FEB485237B4}"/>
              </a:ext>
            </a:extLst>
          </p:cNvPr>
          <p:cNvSpPr txBox="1"/>
          <p:nvPr/>
        </p:nvSpPr>
        <p:spPr>
          <a:xfrm>
            <a:off x="624231" y="2314588"/>
            <a:ext cx="5570756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+mj-ea"/>
                <a:ea typeface="+mj-ea"/>
              </a:rPr>
              <a:t>スタンプカードに確定ガチャのスタンプが押された場合、そのガチャの抽選に即反映される。</a:t>
            </a:r>
            <a:endParaRPr lang="en-US" altLang="ja-JP" sz="1000">
              <a:latin typeface="+mj-ea"/>
              <a:ea typeface="+mj-ea"/>
            </a:endParaRPr>
          </a:p>
          <a:p>
            <a:endParaRPr lang="en-US" altLang="ja-JP" sz="1000">
              <a:latin typeface="+mj-ea"/>
              <a:ea typeface="+mj-ea"/>
            </a:endParaRPr>
          </a:p>
        </p:txBody>
      </p:sp>
      <p:sp>
        <p:nvSpPr>
          <p:cNvPr id="3" name="矢印: 右 2">
            <a:extLst>
              <a:ext uri="{FF2B5EF4-FFF2-40B4-BE49-F238E27FC236}">
                <a16:creationId xmlns:a16="http://schemas.microsoft.com/office/drawing/2014/main" id="{A2EEF496-63B4-4466-A5B1-BC95FC5F58D6}"/>
              </a:ext>
            </a:extLst>
          </p:cNvPr>
          <p:cNvSpPr/>
          <p:nvPr/>
        </p:nvSpPr>
        <p:spPr>
          <a:xfrm>
            <a:off x="3633840" y="4462223"/>
            <a:ext cx="344509" cy="327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j-ea"/>
              <a:ea typeface="+mj-ea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920AF99-4219-4BF7-A8F4-96515F296CEC}"/>
              </a:ext>
            </a:extLst>
          </p:cNvPr>
          <p:cNvSpPr txBox="1"/>
          <p:nvPr/>
        </p:nvSpPr>
        <p:spPr>
          <a:xfrm>
            <a:off x="415419" y="5950455"/>
            <a:ext cx="4750018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●ガチャのピックアップについて</a:t>
            </a:r>
            <a:r>
              <a:rPr kumimoji="1" lang="ja-JP" altLang="en-US" sz="1400" b="1">
                <a:solidFill>
                  <a:srgbClr val="FF0000"/>
                </a:solidFill>
                <a:latin typeface="+mj-ea"/>
                <a:ea typeface="+mj-ea"/>
              </a:rPr>
              <a:t>（</a:t>
            </a:r>
            <a:r>
              <a:rPr kumimoji="1" lang="en-US" altLang="ja-JP" sz="1400" b="1">
                <a:solidFill>
                  <a:srgbClr val="FF0000"/>
                </a:solidFill>
                <a:latin typeface="+mj-ea"/>
                <a:ea typeface="+mj-ea"/>
              </a:rPr>
              <a:t>20200127</a:t>
            </a:r>
            <a:r>
              <a:rPr kumimoji="1" lang="ja-JP" altLang="en-US" sz="1400" b="1">
                <a:solidFill>
                  <a:srgbClr val="FF0000"/>
                </a:solidFill>
                <a:latin typeface="+mj-ea"/>
                <a:ea typeface="+mj-ea"/>
              </a:rPr>
              <a:t>記載）</a:t>
            </a:r>
            <a:endParaRPr kumimoji="1" lang="en-US" altLang="ja-JP" sz="1400" b="1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54FBE28-7B05-4DEB-8ED0-43346AAD1DA1}"/>
              </a:ext>
            </a:extLst>
          </p:cNvPr>
          <p:cNvSpPr txBox="1"/>
          <p:nvPr/>
        </p:nvSpPr>
        <p:spPr>
          <a:xfrm>
            <a:off x="591845" y="6211933"/>
            <a:ext cx="785590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1000">
                <a:latin typeface="メイリオ"/>
                <a:ea typeface="メイリオ"/>
              </a:rPr>
              <a:t>ピックアップされた</a:t>
            </a:r>
            <a:r>
              <a:rPr lang="en-US" altLang="ja-JP" sz="1000">
                <a:latin typeface="メイリオ"/>
                <a:ea typeface="メイリオ"/>
              </a:rPr>
              <a:t>TR</a:t>
            </a:r>
            <a:r>
              <a:rPr lang="ja-JP" altLang="en-US" sz="1000">
                <a:latin typeface="メイリオ"/>
                <a:ea typeface="メイリオ"/>
              </a:rPr>
              <a:t>カードがある場合、</a:t>
            </a:r>
            <a:r>
              <a:rPr lang="en-US" altLang="ja-JP" sz="1000">
                <a:latin typeface="メイリオ"/>
                <a:ea typeface="メイリオ"/>
              </a:rPr>
              <a:t>2</a:t>
            </a:r>
            <a:r>
              <a:rPr lang="ja-JP" altLang="en-US" sz="1000">
                <a:latin typeface="メイリオ"/>
                <a:ea typeface="メイリオ"/>
              </a:rPr>
              <a:t>回目の抽選の段階でそのカードの排出率を他のカードに比べ上昇させる。</a:t>
            </a:r>
            <a:endParaRPr lang="en-US" altLang="ja-JP" sz="1000">
              <a:latin typeface="メイリオ"/>
              <a:ea typeface="メイリオ"/>
            </a:endParaRPr>
          </a:p>
          <a:p>
            <a:endParaRPr lang="en-US" altLang="ja-JP" sz="1000">
              <a:latin typeface="メイリオ"/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2653184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8B0350F-C04B-40B4-8C28-0907A0AC6472}"/>
              </a:ext>
            </a:extLst>
          </p:cNvPr>
          <p:cNvSpPr txBox="1"/>
          <p:nvPr/>
        </p:nvSpPr>
        <p:spPr>
          <a:xfrm>
            <a:off x="410940" y="558868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●スタンプについて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C7779C2-6474-4267-8C98-E1AD32BF6166}"/>
              </a:ext>
            </a:extLst>
          </p:cNvPr>
          <p:cNvSpPr txBox="1"/>
          <p:nvPr/>
        </p:nvSpPr>
        <p:spPr>
          <a:xfrm>
            <a:off x="587366" y="875271"/>
            <a:ext cx="4884671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>
                <a:latin typeface="+mj-ea"/>
                <a:ea typeface="+mj-ea"/>
              </a:rPr>
              <a:t>期間内にクリスタルで</a:t>
            </a:r>
            <a:r>
              <a:rPr lang="en-US" altLang="ja-JP" sz="1000">
                <a:latin typeface="+mj-ea"/>
                <a:ea typeface="+mj-ea"/>
              </a:rPr>
              <a:t>10</a:t>
            </a:r>
            <a:r>
              <a:rPr lang="ja-JP" altLang="en-US" sz="1000">
                <a:latin typeface="+mj-ea"/>
                <a:ea typeface="+mj-ea"/>
              </a:rPr>
              <a:t>連ガチャを引くごとに該当ガチャのスタンプを</a:t>
            </a:r>
            <a:r>
              <a:rPr lang="en-US" altLang="ja-JP" sz="1000">
                <a:latin typeface="+mj-ea"/>
                <a:ea typeface="+mj-ea"/>
              </a:rPr>
              <a:t>1</a:t>
            </a:r>
            <a:r>
              <a:rPr lang="ja-JP" altLang="en-US" sz="1000">
                <a:latin typeface="+mj-ea"/>
                <a:ea typeface="+mj-ea"/>
              </a:rPr>
              <a:t>つ押す。</a:t>
            </a:r>
            <a:endParaRPr lang="en-US" altLang="ja-JP" sz="1000">
              <a:latin typeface="+mj-ea"/>
              <a:ea typeface="+mj-ea"/>
            </a:endParaRPr>
          </a:p>
          <a:p>
            <a:r>
              <a:rPr lang="en-US" altLang="ja-JP" sz="1000">
                <a:latin typeface="+mj-ea"/>
                <a:ea typeface="+mj-ea"/>
              </a:rPr>
              <a:t>※</a:t>
            </a:r>
            <a:r>
              <a:rPr lang="ja-JP" altLang="en-US" sz="1000">
                <a:latin typeface="+mj-ea"/>
                <a:ea typeface="+mj-ea"/>
              </a:rPr>
              <a:t>チケット消費ではスタンプを押さない。</a:t>
            </a:r>
            <a:endParaRPr lang="en-US" altLang="ja-JP" sz="1000">
              <a:latin typeface="+mj-ea"/>
              <a:ea typeface="+mj-ea"/>
            </a:endParaRPr>
          </a:p>
          <a:p>
            <a:r>
              <a:rPr lang="ja-JP" altLang="en-US" sz="1000">
                <a:latin typeface="+mj-ea"/>
                <a:ea typeface="+mj-ea"/>
              </a:rPr>
              <a:t>スタンプが一定数溜まると確定で報酬を与える。</a:t>
            </a:r>
            <a:endParaRPr lang="en-US" altLang="ja-JP" sz="1000">
              <a:latin typeface="+mj-ea"/>
              <a:ea typeface="+mj-ea"/>
            </a:endParaRPr>
          </a:p>
          <a:p>
            <a:r>
              <a:rPr lang="ja-JP" altLang="en-US" sz="1000">
                <a:latin typeface="+mj-ea"/>
                <a:ea typeface="+mj-ea"/>
              </a:rPr>
              <a:t>与えたアイテムは直接配布される。</a:t>
            </a:r>
            <a:endParaRPr lang="en-US" altLang="ja-JP" sz="1000">
              <a:latin typeface="+mj-ea"/>
              <a:ea typeface="+mj-ea"/>
            </a:endParaRPr>
          </a:p>
          <a:p>
            <a:endParaRPr lang="en-US" altLang="ja-JP" sz="1000">
              <a:latin typeface="+mj-ea"/>
              <a:ea typeface="+mj-ea"/>
            </a:endParaRPr>
          </a:p>
          <a:p>
            <a:r>
              <a:rPr lang="en-US" altLang="ja-JP" sz="1000">
                <a:latin typeface="+mj-ea"/>
                <a:ea typeface="+mj-ea"/>
              </a:rPr>
              <a:t>10</a:t>
            </a:r>
            <a:r>
              <a:rPr lang="ja-JP" altLang="en-US" sz="1000">
                <a:latin typeface="+mj-ea"/>
                <a:ea typeface="+mj-ea"/>
              </a:rPr>
              <a:t>個スタンプが押された場合</a:t>
            </a:r>
            <a:r>
              <a:rPr lang="en-US" altLang="ja-JP" sz="1000">
                <a:latin typeface="+mj-ea"/>
                <a:ea typeface="+mj-ea"/>
              </a:rPr>
              <a:t>2</a:t>
            </a:r>
            <a:r>
              <a:rPr lang="ja-JP" altLang="en-US" sz="1000">
                <a:latin typeface="+mj-ea"/>
                <a:ea typeface="+mj-ea"/>
              </a:rPr>
              <a:t>枚目のカードへ移る。</a:t>
            </a:r>
            <a:endParaRPr lang="en-US" altLang="ja-JP" sz="1000">
              <a:latin typeface="+mj-ea"/>
              <a:ea typeface="+mj-ea"/>
            </a:endParaRPr>
          </a:p>
          <a:p>
            <a:r>
              <a:rPr kumimoji="1" lang="ja-JP" altLang="en-US" sz="1000">
                <a:latin typeface="+mj-ea"/>
                <a:ea typeface="+mj-ea"/>
              </a:rPr>
              <a:t>スタンプの内容は各カードごとで設定できるようにする。</a:t>
            </a:r>
            <a:endParaRPr kumimoji="1" lang="en-US" altLang="ja-JP" sz="1000">
              <a:latin typeface="+mj-ea"/>
              <a:ea typeface="+mj-ea"/>
            </a:endParaRPr>
          </a:p>
          <a:p>
            <a:r>
              <a:rPr lang="ja-JP" altLang="en-US" sz="1000">
                <a:latin typeface="+mj-ea"/>
                <a:ea typeface="+mj-ea"/>
              </a:rPr>
              <a:t>カードは上限</a:t>
            </a:r>
            <a:r>
              <a:rPr lang="en-US" altLang="ja-JP" sz="1000">
                <a:latin typeface="+mj-ea"/>
                <a:ea typeface="+mj-ea"/>
              </a:rPr>
              <a:t>10</a:t>
            </a:r>
            <a:r>
              <a:rPr lang="ja-JP" altLang="en-US" sz="1000">
                <a:latin typeface="+mj-ea"/>
                <a:ea typeface="+mj-ea"/>
              </a:rPr>
              <a:t>枚とし、</a:t>
            </a:r>
            <a:r>
              <a:rPr lang="en-US" altLang="ja-JP" sz="1000">
                <a:latin typeface="+mj-ea"/>
                <a:ea typeface="+mj-ea"/>
              </a:rPr>
              <a:t>11</a:t>
            </a:r>
            <a:r>
              <a:rPr lang="ja-JP" altLang="en-US" sz="1000">
                <a:latin typeface="+mj-ea"/>
                <a:ea typeface="+mj-ea"/>
              </a:rPr>
              <a:t>枚目に移る場合は再度</a:t>
            </a:r>
            <a:r>
              <a:rPr lang="en-US" altLang="ja-JP" sz="1000">
                <a:latin typeface="+mj-ea"/>
                <a:ea typeface="+mj-ea"/>
              </a:rPr>
              <a:t>1</a:t>
            </a:r>
            <a:r>
              <a:rPr lang="ja-JP" altLang="en-US" sz="1000">
                <a:latin typeface="+mj-ea"/>
                <a:ea typeface="+mj-ea"/>
              </a:rPr>
              <a:t>枚目のカードの内容にする。</a:t>
            </a:r>
            <a:endParaRPr lang="en-US" altLang="ja-JP" sz="1000">
              <a:latin typeface="+mj-ea"/>
              <a:ea typeface="+mj-ea"/>
            </a:endParaRPr>
          </a:p>
          <a:p>
            <a:r>
              <a:rPr lang="en-US" altLang="ja-JP" sz="1000">
                <a:latin typeface="+mj-ea"/>
                <a:ea typeface="+mj-ea"/>
              </a:rPr>
              <a:t>※</a:t>
            </a:r>
            <a:r>
              <a:rPr lang="ja-JP" altLang="en-US" sz="1000">
                <a:latin typeface="+mj-ea"/>
                <a:ea typeface="+mj-ea"/>
              </a:rPr>
              <a:t>〇枚目は増え続ける</a:t>
            </a:r>
            <a:endParaRPr lang="en-US" altLang="ja-JP" sz="1000">
              <a:latin typeface="+mj-ea"/>
              <a:ea typeface="+mj-ea"/>
            </a:endParaRPr>
          </a:p>
          <a:p>
            <a:r>
              <a:rPr lang="ja-JP" altLang="en-US" sz="1000">
                <a:latin typeface="+mj-ea"/>
                <a:ea typeface="+mj-ea"/>
              </a:rPr>
              <a:t>期間が過ぎた場合、リセットさせる。期限は各カードによって異なる想定。</a:t>
            </a:r>
            <a:endParaRPr lang="en-US" altLang="ja-JP" sz="1000">
              <a:latin typeface="+mj-ea"/>
              <a:ea typeface="+mj-ea"/>
            </a:endParaRPr>
          </a:p>
          <a:p>
            <a:r>
              <a:rPr lang="ja-JP" altLang="en-US" sz="1000">
                <a:latin typeface="+mj-ea"/>
                <a:ea typeface="+mj-ea"/>
              </a:rPr>
              <a:t>ユーザーがアイテムを選択して受け取るようなものはない。</a:t>
            </a:r>
            <a:endParaRPr lang="en-US" altLang="ja-JP" sz="1000">
              <a:latin typeface="+mj-ea"/>
              <a:ea typeface="+mj-ea"/>
            </a:endParaRPr>
          </a:p>
          <a:p>
            <a:endParaRPr lang="en-US" altLang="ja-JP" sz="1000">
              <a:latin typeface="+mj-ea"/>
              <a:ea typeface="+mj-ea"/>
            </a:endParaRPr>
          </a:p>
          <a:p>
            <a:r>
              <a:rPr lang="en-US" altLang="ja-JP" sz="1000">
                <a:solidFill>
                  <a:srgbClr val="FF0000"/>
                </a:solidFill>
                <a:latin typeface="+mj-ea"/>
                <a:ea typeface="+mj-ea"/>
              </a:rPr>
              <a:t>※</a:t>
            </a:r>
            <a:r>
              <a:rPr lang="ja-JP" altLang="en-US" sz="1000">
                <a:latin typeface="+mj-ea"/>
                <a:ea typeface="+mj-ea"/>
              </a:rPr>
              <a:t>欠片はスタンプの中に入れない</a:t>
            </a:r>
            <a:endParaRPr lang="en-US" altLang="ja-JP" sz="1000">
              <a:latin typeface="+mj-ea"/>
              <a:ea typeface="+mj-ea"/>
            </a:endParaRPr>
          </a:p>
          <a:p>
            <a:endParaRPr lang="en-US" altLang="ja-JP" sz="400">
              <a:latin typeface="+mj-ea"/>
              <a:ea typeface="+mj-ea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A5CFDD37-FEE4-4032-B874-FC40D2839CCD}"/>
              </a:ext>
            </a:extLst>
          </p:cNvPr>
          <p:cNvGrpSpPr/>
          <p:nvPr/>
        </p:nvGrpSpPr>
        <p:grpSpPr>
          <a:xfrm>
            <a:off x="5708647" y="996380"/>
            <a:ext cx="2888708" cy="1716961"/>
            <a:chOff x="5708647" y="4001942"/>
            <a:chExt cx="2888708" cy="1716961"/>
          </a:xfrm>
        </p:grpSpPr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1E9355F2-7989-475F-ABDE-E61265031A1F}"/>
                </a:ext>
              </a:extLst>
            </p:cNvPr>
            <p:cNvGrpSpPr/>
            <p:nvPr/>
          </p:nvGrpSpPr>
          <p:grpSpPr>
            <a:xfrm>
              <a:off x="5708647" y="4001942"/>
              <a:ext cx="2888708" cy="1716961"/>
              <a:chOff x="725760" y="1510193"/>
              <a:chExt cx="2888708" cy="1716961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BE16553A-871B-4338-8122-FC52E91461D8}"/>
                  </a:ext>
                </a:extLst>
              </p:cNvPr>
              <p:cNvGrpSpPr/>
              <p:nvPr/>
            </p:nvGrpSpPr>
            <p:grpSpPr>
              <a:xfrm>
                <a:off x="725760" y="1510193"/>
                <a:ext cx="2888708" cy="1716961"/>
                <a:chOff x="725760" y="1510193"/>
                <a:chExt cx="2888708" cy="1716961"/>
              </a:xfrm>
            </p:grpSpPr>
            <p:sp>
              <p:nvSpPr>
                <p:cNvPr id="25" name="正方形/長方形 24">
                  <a:extLst>
                    <a:ext uri="{FF2B5EF4-FFF2-40B4-BE49-F238E27FC236}">
                      <a16:creationId xmlns:a16="http://schemas.microsoft.com/office/drawing/2014/main" id="{6F0A1ADB-4467-4882-A981-3CA92B0BDE74}"/>
                    </a:ext>
                  </a:extLst>
                </p:cNvPr>
                <p:cNvSpPr/>
                <p:nvPr/>
              </p:nvSpPr>
              <p:spPr>
                <a:xfrm>
                  <a:off x="766674" y="1510193"/>
                  <a:ext cx="2847794" cy="171696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26" name="テキスト ボックス 25">
                  <a:extLst>
                    <a:ext uri="{FF2B5EF4-FFF2-40B4-BE49-F238E27FC236}">
                      <a16:creationId xmlns:a16="http://schemas.microsoft.com/office/drawing/2014/main" id="{16927F0A-4CA4-48F0-8AE8-B379D0B9D6F5}"/>
                    </a:ext>
                  </a:extLst>
                </p:cNvPr>
                <p:cNvSpPr txBox="1"/>
                <p:nvPr/>
              </p:nvSpPr>
              <p:spPr>
                <a:xfrm>
                  <a:off x="725760" y="1547085"/>
                  <a:ext cx="191270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100" b="1">
                      <a:solidFill>
                        <a:schemeClr val="bg1"/>
                      </a:solidFill>
                      <a:latin typeface="+mj-ea"/>
                      <a:ea typeface="+mj-ea"/>
                    </a:rPr>
                    <a:t>10</a:t>
                  </a:r>
                  <a:r>
                    <a:rPr kumimoji="1" lang="ja-JP" altLang="en-US" sz="1100" b="1">
                      <a:solidFill>
                        <a:schemeClr val="bg1"/>
                      </a:solidFill>
                      <a:latin typeface="+mj-ea"/>
                      <a:ea typeface="+mj-ea"/>
                    </a:rPr>
                    <a:t>連ガチャスタンプカード</a:t>
                  </a:r>
                </a:p>
              </p:txBody>
            </p:sp>
            <p:sp>
              <p:nvSpPr>
                <p:cNvPr id="27" name="テキスト ボックス 26">
                  <a:extLst>
                    <a:ext uri="{FF2B5EF4-FFF2-40B4-BE49-F238E27FC236}">
                      <a16:creationId xmlns:a16="http://schemas.microsoft.com/office/drawing/2014/main" id="{83C69254-5911-4B77-8752-4ED14B61CFDF}"/>
                    </a:ext>
                  </a:extLst>
                </p:cNvPr>
                <p:cNvSpPr txBox="1"/>
                <p:nvPr/>
              </p:nvSpPr>
              <p:spPr>
                <a:xfrm>
                  <a:off x="777056" y="1749105"/>
                  <a:ext cx="184858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100" b="1">
                      <a:solidFill>
                        <a:schemeClr val="bg1"/>
                      </a:solidFill>
                      <a:latin typeface="+mj-ea"/>
                      <a:ea typeface="+mj-ea"/>
                    </a:rPr>
                    <a:t>mm/dd</a:t>
                  </a:r>
                  <a:r>
                    <a:rPr kumimoji="1" lang="ja-JP" altLang="en-US" sz="1100" b="1">
                      <a:solidFill>
                        <a:schemeClr val="bg1"/>
                      </a:solidFill>
                      <a:latin typeface="+mj-ea"/>
                      <a:ea typeface="+mj-ea"/>
                    </a:rPr>
                    <a:t>　</a:t>
                  </a:r>
                  <a:r>
                    <a:rPr kumimoji="1" lang="en-US" altLang="ja-JP" sz="1100" b="1" err="1">
                      <a:solidFill>
                        <a:schemeClr val="bg1"/>
                      </a:solidFill>
                      <a:latin typeface="+mj-ea"/>
                      <a:ea typeface="+mj-ea"/>
                    </a:rPr>
                    <a:t>hh:mm</a:t>
                  </a:r>
                  <a:r>
                    <a:rPr kumimoji="1" lang="ja-JP" altLang="en-US" sz="1100" b="1">
                      <a:solidFill>
                        <a:schemeClr val="bg1"/>
                      </a:solidFill>
                      <a:latin typeface="+mj-ea"/>
                      <a:ea typeface="+mj-ea"/>
                    </a:rPr>
                    <a:t>　まで</a:t>
                  </a:r>
                </a:p>
              </p:txBody>
            </p:sp>
            <p:grpSp>
              <p:nvGrpSpPr>
                <p:cNvPr id="28" name="グループ化 27">
                  <a:extLst>
                    <a:ext uri="{FF2B5EF4-FFF2-40B4-BE49-F238E27FC236}">
                      <a16:creationId xmlns:a16="http://schemas.microsoft.com/office/drawing/2014/main" id="{AB67E15C-2AA7-4AEF-91AA-22CC3CCC7CD4}"/>
                    </a:ext>
                  </a:extLst>
                </p:cNvPr>
                <p:cNvGrpSpPr/>
                <p:nvPr/>
              </p:nvGrpSpPr>
              <p:grpSpPr>
                <a:xfrm>
                  <a:off x="775254" y="2008484"/>
                  <a:ext cx="2605945" cy="1053170"/>
                  <a:chOff x="775254" y="2008484"/>
                  <a:chExt cx="2605945" cy="1053170"/>
                </a:xfrm>
              </p:grpSpPr>
              <p:sp>
                <p:nvSpPr>
                  <p:cNvPr id="29" name="四角形: 角を丸くする 28">
                    <a:extLst>
                      <a:ext uri="{FF2B5EF4-FFF2-40B4-BE49-F238E27FC236}">
                        <a16:creationId xmlns:a16="http://schemas.microsoft.com/office/drawing/2014/main" id="{B62ABD02-4099-4732-AFD0-DE4E570D06AB}"/>
                      </a:ext>
                    </a:extLst>
                  </p:cNvPr>
                  <p:cNvSpPr/>
                  <p:nvPr/>
                </p:nvSpPr>
                <p:spPr>
                  <a:xfrm>
                    <a:off x="860572" y="2010715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0" name="四角形: 角を丸くする 29">
                    <a:extLst>
                      <a:ext uri="{FF2B5EF4-FFF2-40B4-BE49-F238E27FC236}">
                        <a16:creationId xmlns:a16="http://schemas.microsoft.com/office/drawing/2014/main" id="{AC0FB114-86F9-49AB-A38C-AB7BA05A0DE1}"/>
                      </a:ext>
                    </a:extLst>
                  </p:cNvPr>
                  <p:cNvSpPr/>
                  <p:nvPr/>
                </p:nvSpPr>
                <p:spPr>
                  <a:xfrm>
                    <a:off x="863421" y="2622080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1" name="四角形: 角を丸くする 30">
                    <a:extLst>
                      <a:ext uri="{FF2B5EF4-FFF2-40B4-BE49-F238E27FC236}">
                        <a16:creationId xmlns:a16="http://schemas.microsoft.com/office/drawing/2014/main" id="{5554DA7C-08E4-4B5D-9143-8242AFCC2008}"/>
                      </a:ext>
                    </a:extLst>
                  </p:cNvPr>
                  <p:cNvSpPr/>
                  <p:nvPr/>
                </p:nvSpPr>
                <p:spPr>
                  <a:xfrm>
                    <a:off x="1376282" y="2008484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2" name="四角形: 角を丸くする 31">
                    <a:extLst>
                      <a:ext uri="{FF2B5EF4-FFF2-40B4-BE49-F238E27FC236}">
                        <a16:creationId xmlns:a16="http://schemas.microsoft.com/office/drawing/2014/main" id="{19AB8CFD-D395-4DDE-9738-12393AEFE32D}"/>
                      </a:ext>
                    </a:extLst>
                  </p:cNvPr>
                  <p:cNvSpPr/>
                  <p:nvPr/>
                </p:nvSpPr>
                <p:spPr>
                  <a:xfrm>
                    <a:off x="1379131" y="2619849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3" name="四角形: 角を丸くする 32">
                    <a:extLst>
                      <a:ext uri="{FF2B5EF4-FFF2-40B4-BE49-F238E27FC236}">
                        <a16:creationId xmlns:a16="http://schemas.microsoft.com/office/drawing/2014/main" id="{B89F0C63-D20A-42A2-8026-6092D6B5FB24}"/>
                      </a:ext>
                    </a:extLst>
                  </p:cNvPr>
                  <p:cNvSpPr/>
                  <p:nvPr/>
                </p:nvSpPr>
                <p:spPr>
                  <a:xfrm>
                    <a:off x="1891992" y="2008484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4" name="四角形: 角を丸くする 33">
                    <a:extLst>
                      <a:ext uri="{FF2B5EF4-FFF2-40B4-BE49-F238E27FC236}">
                        <a16:creationId xmlns:a16="http://schemas.microsoft.com/office/drawing/2014/main" id="{5BB15FBF-2460-4000-98F0-56ABE9A401F1}"/>
                      </a:ext>
                    </a:extLst>
                  </p:cNvPr>
                  <p:cNvSpPr/>
                  <p:nvPr/>
                </p:nvSpPr>
                <p:spPr>
                  <a:xfrm>
                    <a:off x="1894841" y="2619849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5" name="四角形: 角を丸くする 34">
                    <a:extLst>
                      <a:ext uri="{FF2B5EF4-FFF2-40B4-BE49-F238E27FC236}">
                        <a16:creationId xmlns:a16="http://schemas.microsoft.com/office/drawing/2014/main" id="{09CD3773-0F58-46D4-94CF-2E0A18903E1E}"/>
                      </a:ext>
                    </a:extLst>
                  </p:cNvPr>
                  <p:cNvSpPr/>
                  <p:nvPr/>
                </p:nvSpPr>
                <p:spPr>
                  <a:xfrm>
                    <a:off x="2407702" y="2008484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6" name="四角形: 角を丸くする 35">
                    <a:extLst>
                      <a:ext uri="{FF2B5EF4-FFF2-40B4-BE49-F238E27FC236}">
                        <a16:creationId xmlns:a16="http://schemas.microsoft.com/office/drawing/2014/main" id="{58FDF400-273A-455C-9A9A-DD82EC61A7A0}"/>
                      </a:ext>
                    </a:extLst>
                  </p:cNvPr>
                  <p:cNvSpPr/>
                  <p:nvPr/>
                </p:nvSpPr>
                <p:spPr>
                  <a:xfrm>
                    <a:off x="2410551" y="2619849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7" name="四角形: 角を丸くする 36">
                    <a:extLst>
                      <a:ext uri="{FF2B5EF4-FFF2-40B4-BE49-F238E27FC236}">
                        <a16:creationId xmlns:a16="http://schemas.microsoft.com/office/drawing/2014/main" id="{E042BB81-CD1C-47F6-9153-EB215ACC8BB1}"/>
                      </a:ext>
                    </a:extLst>
                  </p:cNvPr>
                  <p:cNvSpPr/>
                  <p:nvPr/>
                </p:nvSpPr>
                <p:spPr>
                  <a:xfrm>
                    <a:off x="2923412" y="2008484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8" name="四角形: 角を丸くする 37">
                    <a:extLst>
                      <a:ext uri="{FF2B5EF4-FFF2-40B4-BE49-F238E27FC236}">
                        <a16:creationId xmlns:a16="http://schemas.microsoft.com/office/drawing/2014/main" id="{5751940F-E2CF-403C-8752-9F92E4002540}"/>
                      </a:ext>
                    </a:extLst>
                  </p:cNvPr>
                  <p:cNvSpPr/>
                  <p:nvPr/>
                </p:nvSpPr>
                <p:spPr>
                  <a:xfrm>
                    <a:off x="2926261" y="2619849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9" name="テキスト ボックス 38">
                    <a:extLst>
                      <a:ext uri="{FF2B5EF4-FFF2-40B4-BE49-F238E27FC236}">
                        <a16:creationId xmlns:a16="http://schemas.microsoft.com/office/drawing/2014/main" id="{5FC66A21-50CF-4F29-BB85-3364BB872DA2}"/>
                      </a:ext>
                    </a:extLst>
                  </p:cNvPr>
                  <p:cNvSpPr txBox="1"/>
                  <p:nvPr/>
                </p:nvSpPr>
                <p:spPr>
                  <a:xfrm>
                    <a:off x="2335887" y="2241733"/>
                    <a:ext cx="543739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7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ゴールド</a:t>
                    </a:r>
                  </a:p>
                </p:txBody>
              </p:sp>
              <p:sp>
                <p:nvSpPr>
                  <p:cNvPr id="40" name="テキスト ボックス 39">
                    <a:extLst>
                      <a:ext uri="{FF2B5EF4-FFF2-40B4-BE49-F238E27FC236}">
                        <a16:creationId xmlns:a16="http://schemas.microsoft.com/office/drawing/2014/main" id="{1FAE8F02-DF1A-4955-AFA0-39E0719B1AD2}"/>
                      </a:ext>
                    </a:extLst>
                  </p:cNvPr>
                  <p:cNvSpPr txBox="1"/>
                  <p:nvPr/>
                </p:nvSpPr>
                <p:spPr>
                  <a:xfrm>
                    <a:off x="781119" y="2250666"/>
                    <a:ext cx="543739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7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ゴールド</a:t>
                    </a:r>
                  </a:p>
                </p:txBody>
              </p:sp>
              <p:sp>
                <p:nvSpPr>
                  <p:cNvPr id="41" name="テキスト ボックス 40">
                    <a:extLst>
                      <a:ext uri="{FF2B5EF4-FFF2-40B4-BE49-F238E27FC236}">
                        <a16:creationId xmlns:a16="http://schemas.microsoft.com/office/drawing/2014/main" id="{3DCB703E-C59C-4919-B5CE-2EDC3BB02A83}"/>
                      </a:ext>
                    </a:extLst>
                  </p:cNvPr>
                  <p:cNvSpPr txBox="1"/>
                  <p:nvPr/>
                </p:nvSpPr>
                <p:spPr>
                  <a:xfrm>
                    <a:off x="1296701" y="2166679"/>
                    <a:ext cx="569387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ja-JP" altLang="en-US" sz="6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怪獣</a:t>
                    </a:r>
                    <a:endParaRPr kumimoji="1" lang="en-US" altLang="ja-JP" sz="600" b="1">
                      <a:solidFill>
                        <a:schemeClr val="bg1"/>
                      </a:solidFill>
                      <a:latin typeface="+mj-ea"/>
                      <a:ea typeface="+mj-ea"/>
                    </a:endParaRPr>
                  </a:p>
                  <a:p>
                    <a:pPr algn="ctr"/>
                    <a:r>
                      <a:rPr kumimoji="1" lang="ja-JP" altLang="en-US" sz="6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エネルギー</a:t>
                    </a:r>
                  </a:p>
                </p:txBody>
              </p:sp>
              <p:sp>
                <p:nvSpPr>
                  <p:cNvPr id="42" name="テキスト ボックス 41">
                    <a:extLst>
                      <a:ext uri="{FF2B5EF4-FFF2-40B4-BE49-F238E27FC236}">
                        <a16:creationId xmlns:a16="http://schemas.microsoft.com/office/drawing/2014/main" id="{E12E1D72-C671-4DCE-AFF5-C01DD3E32363}"/>
                      </a:ext>
                    </a:extLst>
                  </p:cNvPr>
                  <p:cNvSpPr txBox="1"/>
                  <p:nvPr/>
                </p:nvSpPr>
                <p:spPr>
                  <a:xfrm>
                    <a:off x="2941365" y="2630705"/>
                    <a:ext cx="364202" cy="415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ja-JP" altLang="en-US" sz="7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★５</a:t>
                    </a:r>
                    <a:endParaRPr kumimoji="1" lang="en-US" altLang="ja-JP" sz="700" b="1">
                      <a:solidFill>
                        <a:schemeClr val="bg1"/>
                      </a:solidFill>
                      <a:latin typeface="+mj-ea"/>
                      <a:ea typeface="+mj-ea"/>
                    </a:endParaRPr>
                  </a:p>
                  <a:p>
                    <a:pPr algn="ctr"/>
                    <a:r>
                      <a:rPr kumimoji="1" lang="en-US" altLang="ja-JP" sz="7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1</a:t>
                    </a:r>
                    <a:r>
                      <a:rPr kumimoji="1" lang="ja-JP" altLang="en-US" sz="7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体</a:t>
                    </a:r>
                    <a:endParaRPr kumimoji="1" lang="en-US" altLang="ja-JP" sz="700" b="1">
                      <a:solidFill>
                        <a:schemeClr val="bg1"/>
                      </a:solidFill>
                      <a:latin typeface="+mj-ea"/>
                      <a:ea typeface="+mj-ea"/>
                    </a:endParaRPr>
                  </a:p>
                  <a:p>
                    <a:pPr algn="ctr"/>
                    <a:r>
                      <a:rPr kumimoji="1" lang="ja-JP" altLang="en-US" sz="7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確定</a:t>
                    </a:r>
                  </a:p>
                </p:txBody>
              </p:sp>
              <p:sp>
                <p:nvSpPr>
                  <p:cNvPr id="43" name="テキスト ボックス 42">
                    <a:extLst>
                      <a:ext uri="{FF2B5EF4-FFF2-40B4-BE49-F238E27FC236}">
                        <a16:creationId xmlns:a16="http://schemas.microsoft.com/office/drawing/2014/main" id="{A88CFA3D-7B11-46EB-BDBD-780A691BE743}"/>
                      </a:ext>
                    </a:extLst>
                  </p:cNvPr>
                  <p:cNvSpPr txBox="1"/>
                  <p:nvPr/>
                </p:nvSpPr>
                <p:spPr>
                  <a:xfrm>
                    <a:off x="1810420" y="2252142"/>
                    <a:ext cx="569387" cy="1692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5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強化アイテム</a:t>
                    </a:r>
                  </a:p>
                </p:txBody>
              </p:sp>
              <p:sp>
                <p:nvSpPr>
                  <p:cNvPr id="44" name="テキスト ボックス 43">
                    <a:extLst>
                      <a:ext uri="{FF2B5EF4-FFF2-40B4-BE49-F238E27FC236}">
                        <a16:creationId xmlns:a16="http://schemas.microsoft.com/office/drawing/2014/main" id="{7F0D5843-A2A2-41CA-9DD2-017388DA1A1E}"/>
                      </a:ext>
                    </a:extLst>
                  </p:cNvPr>
                  <p:cNvSpPr txBox="1"/>
                  <p:nvPr/>
                </p:nvSpPr>
                <p:spPr>
                  <a:xfrm>
                    <a:off x="1300721" y="2849149"/>
                    <a:ext cx="543739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7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ゴールド</a:t>
                    </a:r>
                  </a:p>
                </p:txBody>
              </p:sp>
              <p:sp>
                <p:nvSpPr>
                  <p:cNvPr id="45" name="テキスト ボックス 44">
                    <a:extLst>
                      <a:ext uri="{FF2B5EF4-FFF2-40B4-BE49-F238E27FC236}">
                        <a16:creationId xmlns:a16="http://schemas.microsoft.com/office/drawing/2014/main" id="{29A3AD2E-4BC8-423E-ABAF-CB8C460C1982}"/>
                      </a:ext>
                    </a:extLst>
                  </p:cNvPr>
                  <p:cNvSpPr txBox="1"/>
                  <p:nvPr/>
                </p:nvSpPr>
                <p:spPr>
                  <a:xfrm>
                    <a:off x="775254" y="2859558"/>
                    <a:ext cx="569387" cy="1692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5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強化アイテム</a:t>
                    </a:r>
                  </a:p>
                </p:txBody>
              </p:sp>
              <p:sp>
                <p:nvSpPr>
                  <p:cNvPr id="46" name="テキスト ボックス 45">
                    <a:extLst>
                      <a:ext uri="{FF2B5EF4-FFF2-40B4-BE49-F238E27FC236}">
                        <a16:creationId xmlns:a16="http://schemas.microsoft.com/office/drawing/2014/main" id="{7F698595-67D8-4D39-B470-D0C5F78CD9F7}"/>
                      </a:ext>
                    </a:extLst>
                  </p:cNvPr>
                  <p:cNvSpPr txBox="1"/>
                  <p:nvPr/>
                </p:nvSpPr>
                <p:spPr>
                  <a:xfrm>
                    <a:off x="1809970" y="2784655"/>
                    <a:ext cx="569387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ja-JP" altLang="en-US" sz="6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怪獣</a:t>
                    </a:r>
                    <a:endParaRPr kumimoji="1" lang="en-US" altLang="ja-JP" sz="600" b="1">
                      <a:solidFill>
                        <a:schemeClr val="bg1"/>
                      </a:solidFill>
                      <a:latin typeface="+mj-ea"/>
                      <a:ea typeface="+mj-ea"/>
                    </a:endParaRPr>
                  </a:p>
                  <a:p>
                    <a:pPr algn="ctr"/>
                    <a:r>
                      <a:rPr kumimoji="1" lang="ja-JP" altLang="en-US" sz="6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エネルギー</a:t>
                    </a:r>
                  </a:p>
                </p:txBody>
              </p:sp>
              <p:sp>
                <p:nvSpPr>
                  <p:cNvPr id="47" name="テキスト ボックス 46">
                    <a:extLst>
                      <a:ext uri="{FF2B5EF4-FFF2-40B4-BE49-F238E27FC236}">
                        <a16:creationId xmlns:a16="http://schemas.microsoft.com/office/drawing/2014/main" id="{2363AEED-8217-4108-907F-4C053F02CE6C}"/>
                      </a:ext>
                    </a:extLst>
                  </p:cNvPr>
                  <p:cNvSpPr txBox="1"/>
                  <p:nvPr/>
                </p:nvSpPr>
                <p:spPr>
                  <a:xfrm>
                    <a:off x="2888756" y="2235438"/>
                    <a:ext cx="492443" cy="1846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6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アイテム</a:t>
                    </a:r>
                  </a:p>
                </p:txBody>
              </p:sp>
              <p:sp>
                <p:nvSpPr>
                  <p:cNvPr id="49" name="テキスト ボックス 48">
                    <a:extLst>
                      <a:ext uri="{FF2B5EF4-FFF2-40B4-BE49-F238E27FC236}">
                        <a16:creationId xmlns:a16="http://schemas.microsoft.com/office/drawing/2014/main" id="{9951B74E-ABFC-4C4D-913A-35CFC7DCCF92}"/>
                      </a:ext>
                    </a:extLst>
                  </p:cNvPr>
                  <p:cNvSpPr txBox="1"/>
                  <p:nvPr/>
                </p:nvSpPr>
                <p:spPr>
                  <a:xfrm>
                    <a:off x="2372090" y="2849351"/>
                    <a:ext cx="492443" cy="1846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6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アイテム</a:t>
                    </a:r>
                  </a:p>
                </p:txBody>
              </p:sp>
            </p:grpSp>
          </p:grp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98638D3A-491F-4A9A-9719-3E59541EE402}"/>
                  </a:ext>
                </a:extLst>
              </p:cNvPr>
              <p:cNvGrpSpPr/>
              <p:nvPr/>
            </p:nvGrpSpPr>
            <p:grpSpPr>
              <a:xfrm rot="20700000">
                <a:off x="833391" y="2051078"/>
                <a:ext cx="471077" cy="306799"/>
                <a:chOff x="3966162" y="1904652"/>
                <a:chExt cx="471077" cy="306799"/>
              </a:xfrm>
            </p:grpSpPr>
            <p:sp>
              <p:nvSpPr>
                <p:cNvPr id="23" name="楕円 22">
                  <a:extLst>
                    <a:ext uri="{FF2B5EF4-FFF2-40B4-BE49-F238E27FC236}">
                      <a16:creationId xmlns:a16="http://schemas.microsoft.com/office/drawing/2014/main" id="{E8C45978-3148-4C37-8C05-4D7A83B54365}"/>
                    </a:ext>
                  </a:extLst>
                </p:cNvPr>
                <p:cNvSpPr/>
                <p:nvPr/>
              </p:nvSpPr>
              <p:spPr>
                <a:xfrm>
                  <a:off x="4028459" y="1904652"/>
                  <a:ext cx="306799" cy="306799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900">
                    <a:solidFill>
                      <a:srgbClr val="FF0000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24" name="テキスト ボックス 23">
                  <a:extLst>
                    <a:ext uri="{FF2B5EF4-FFF2-40B4-BE49-F238E27FC236}">
                      <a16:creationId xmlns:a16="http://schemas.microsoft.com/office/drawing/2014/main" id="{6FBF6D69-E62A-4CF8-9136-CE1B2C501036}"/>
                    </a:ext>
                  </a:extLst>
                </p:cNvPr>
                <p:cNvSpPr txBox="1"/>
                <p:nvPr/>
              </p:nvSpPr>
              <p:spPr>
                <a:xfrm>
                  <a:off x="3966162" y="1968472"/>
                  <a:ext cx="471077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700" b="1">
                      <a:solidFill>
                        <a:srgbClr val="FF0000"/>
                      </a:solidFill>
                      <a:latin typeface="+mj-ea"/>
                      <a:ea typeface="+mj-ea"/>
                    </a:rPr>
                    <a:t>GET</a:t>
                  </a:r>
                  <a:r>
                    <a:rPr kumimoji="1" lang="ja-JP" altLang="en-US" sz="700" b="1">
                      <a:solidFill>
                        <a:srgbClr val="FF0000"/>
                      </a:solidFill>
                      <a:latin typeface="+mj-ea"/>
                      <a:ea typeface="+mj-ea"/>
                    </a:rPr>
                    <a:t>！</a:t>
                  </a:r>
                </a:p>
              </p:txBody>
            </p:sp>
          </p:grpSp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32E40875-CDA8-4D85-88E1-5089A27B2B4B}"/>
                  </a:ext>
                </a:extLst>
              </p:cNvPr>
              <p:cNvGrpSpPr/>
              <p:nvPr/>
            </p:nvGrpSpPr>
            <p:grpSpPr>
              <a:xfrm rot="20700000">
                <a:off x="1370980" y="2053652"/>
                <a:ext cx="471077" cy="306799"/>
                <a:chOff x="3966162" y="1904652"/>
                <a:chExt cx="471077" cy="306799"/>
              </a:xfrm>
            </p:grpSpPr>
            <p:sp>
              <p:nvSpPr>
                <p:cNvPr id="21" name="楕円 20">
                  <a:extLst>
                    <a:ext uri="{FF2B5EF4-FFF2-40B4-BE49-F238E27FC236}">
                      <a16:creationId xmlns:a16="http://schemas.microsoft.com/office/drawing/2014/main" id="{2B812A4B-9F98-4722-A2EC-EDF75D68DF41}"/>
                    </a:ext>
                  </a:extLst>
                </p:cNvPr>
                <p:cNvSpPr/>
                <p:nvPr/>
              </p:nvSpPr>
              <p:spPr>
                <a:xfrm>
                  <a:off x="4028459" y="1904652"/>
                  <a:ext cx="306799" cy="306799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900">
                    <a:solidFill>
                      <a:srgbClr val="FF0000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72EA4EDC-0483-4532-8401-E1F7C7CD8493}"/>
                    </a:ext>
                  </a:extLst>
                </p:cNvPr>
                <p:cNvSpPr txBox="1"/>
                <p:nvPr/>
              </p:nvSpPr>
              <p:spPr>
                <a:xfrm>
                  <a:off x="3966162" y="1968472"/>
                  <a:ext cx="471077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700" b="1">
                      <a:solidFill>
                        <a:srgbClr val="FF0000"/>
                      </a:solidFill>
                      <a:latin typeface="+mj-ea"/>
                      <a:ea typeface="+mj-ea"/>
                    </a:rPr>
                    <a:t>GET</a:t>
                  </a:r>
                  <a:r>
                    <a:rPr kumimoji="1" lang="ja-JP" altLang="en-US" sz="700" b="1">
                      <a:solidFill>
                        <a:srgbClr val="FF0000"/>
                      </a:solidFill>
                      <a:latin typeface="+mj-ea"/>
                      <a:ea typeface="+mj-ea"/>
                    </a:rPr>
                    <a:t>！</a:t>
                  </a:r>
                </a:p>
              </p:txBody>
            </p:sp>
          </p:grpSp>
        </p:grp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A250B3BD-BC47-4BAF-B770-D704629B70D0}"/>
                </a:ext>
              </a:extLst>
            </p:cNvPr>
            <p:cNvSpPr txBox="1"/>
            <p:nvPr/>
          </p:nvSpPr>
          <p:spPr>
            <a:xfrm>
              <a:off x="8034380" y="4207377"/>
              <a:ext cx="5629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 b="1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r>
                <a:rPr kumimoji="1" lang="ja-JP" altLang="en-US" sz="1100" b="1">
                  <a:solidFill>
                    <a:schemeClr val="bg1"/>
                  </a:solidFill>
                  <a:latin typeface="+mj-ea"/>
                  <a:ea typeface="+mj-ea"/>
                </a:rPr>
                <a:t>枚目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3257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8B0350F-C04B-40B4-8C28-0907A0AC6472}"/>
              </a:ext>
            </a:extLst>
          </p:cNvPr>
          <p:cNvSpPr txBox="1"/>
          <p:nvPr/>
        </p:nvSpPr>
        <p:spPr>
          <a:xfrm>
            <a:off x="410940" y="558868"/>
            <a:ext cx="40831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●ガチャのコントロールについて</a:t>
            </a:r>
            <a:r>
              <a:rPr kumimoji="1" lang="ja-JP" altLang="en-US" sz="1000" b="1">
                <a:solidFill>
                  <a:srgbClr val="FF0000"/>
                </a:solidFill>
                <a:latin typeface="+mj-ea"/>
                <a:ea typeface="+mj-ea"/>
              </a:rPr>
              <a:t>（</a:t>
            </a:r>
            <a:r>
              <a:rPr kumimoji="1" lang="en-US" altLang="ja-JP" sz="1000" b="1">
                <a:solidFill>
                  <a:srgbClr val="FF0000"/>
                </a:solidFill>
                <a:latin typeface="+mj-ea"/>
                <a:ea typeface="+mj-ea"/>
              </a:rPr>
              <a:t>20200220</a:t>
            </a:r>
            <a:r>
              <a:rPr kumimoji="1" lang="ja-JP" altLang="en-US" sz="1000" b="1">
                <a:solidFill>
                  <a:srgbClr val="FF0000"/>
                </a:solidFill>
                <a:latin typeface="+mj-ea"/>
                <a:ea typeface="+mj-ea"/>
              </a:rPr>
              <a:t>新規）</a:t>
            </a:r>
            <a:endParaRPr kumimoji="1" lang="en-US" altLang="ja-JP" sz="1000" b="1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C7779C2-6474-4267-8C98-E1AD32BF6166}"/>
              </a:ext>
            </a:extLst>
          </p:cNvPr>
          <p:cNvSpPr txBox="1"/>
          <p:nvPr/>
        </p:nvSpPr>
        <p:spPr>
          <a:xfrm>
            <a:off x="587365" y="875271"/>
            <a:ext cx="844233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1000">
                <a:latin typeface="メイリオ"/>
                <a:ea typeface="メイリオ"/>
              </a:rPr>
              <a:t>ガチャのコントロールは以下のマスターで行うようにし、開催のコントロールや提供割合のコントロールを行う。</a:t>
            </a:r>
            <a:endParaRPr lang="en-US" altLang="ja-JP" sz="1000">
              <a:latin typeface="メイリオ"/>
              <a:ea typeface="メイリオ"/>
            </a:endParaRPr>
          </a:p>
          <a:p>
            <a:r>
              <a:rPr lang="ja-JP" altLang="en-US" sz="1000">
                <a:latin typeface="メイリオ"/>
                <a:ea typeface="メイリオ"/>
              </a:rPr>
              <a:t>また、下記についてはおおよそのもののため、構造が悪かったり、不足等があれば随時追加、削除を行っていく想定。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22D1202-6972-443A-9ACB-6FEC87DFB636}"/>
              </a:ext>
            </a:extLst>
          </p:cNvPr>
          <p:cNvSpPr txBox="1"/>
          <p:nvPr/>
        </p:nvSpPr>
        <p:spPr>
          <a:xfrm>
            <a:off x="587365" y="1350561"/>
            <a:ext cx="1723549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200" b="1">
                <a:latin typeface="メイリオ"/>
                <a:ea typeface="メイリオ"/>
              </a:rPr>
              <a:t>○ガチャ開催マスター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F638822-58A8-4BBB-99A3-E96EB5EA92F7}"/>
              </a:ext>
            </a:extLst>
          </p:cNvPr>
          <p:cNvSpPr txBox="1"/>
          <p:nvPr/>
        </p:nvSpPr>
        <p:spPr>
          <a:xfrm>
            <a:off x="711651" y="1627560"/>
            <a:ext cx="4288353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メイリオ"/>
                <a:ea typeface="メイリオ"/>
              </a:rPr>
              <a:t>ガチャの開催期間や運営状態についてのコントロールを行うマスター。</a:t>
            </a:r>
            <a:endParaRPr lang="en-US" altLang="ja-JP" sz="1000">
              <a:latin typeface="メイリオ"/>
              <a:ea typeface="メイリオ"/>
            </a:endParaRPr>
          </a:p>
        </p:txBody>
      </p:sp>
      <p:graphicFrame>
        <p:nvGraphicFramePr>
          <p:cNvPr id="2" name="表 2">
            <a:extLst>
              <a:ext uri="{FF2B5EF4-FFF2-40B4-BE49-F238E27FC236}">
                <a16:creationId xmlns:a16="http://schemas.microsoft.com/office/drawing/2014/main" id="{641D0921-A762-4EE4-937E-1E48D83035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653070"/>
              </p:ext>
            </p:extLst>
          </p:nvPr>
        </p:nvGraphicFramePr>
        <p:xfrm>
          <a:off x="828152" y="1896295"/>
          <a:ext cx="483580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355">
                  <a:extLst>
                    <a:ext uri="{9D8B030D-6E8A-4147-A177-3AD203B41FA5}">
                      <a16:colId xmlns:a16="http://schemas.microsoft.com/office/drawing/2014/main" val="1508400745"/>
                    </a:ext>
                  </a:extLst>
                </a:gridCol>
                <a:gridCol w="1162368">
                  <a:extLst>
                    <a:ext uri="{9D8B030D-6E8A-4147-A177-3AD203B41FA5}">
                      <a16:colId xmlns:a16="http://schemas.microsoft.com/office/drawing/2014/main" val="2680729669"/>
                    </a:ext>
                  </a:extLst>
                </a:gridCol>
                <a:gridCol w="3246078">
                  <a:extLst>
                    <a:ext uri="{9D8B030D-6E8A-4147-A177-3AD203B41FA5}">
                      <a16:colId xmlns:a16="http://schemas.microsoft.com/office/drawing/2014/main" val="23545368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No.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カラム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935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1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ID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ガチャ自体の</a:t>
                      </a:r>
                      <a:r>
                        <a:rPr kumimoji="1" lang="en-US" altLang="ja-JP" sz="1000"/>
                        <a:t>ID</a:t>
                      </a:r>
                      <a:r>
                        <a:rPr kumimoji="1" lang="ja-JP" altLang="en-US" sz="1000"/>
                        <a:t>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041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2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開催期間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本ガチャが有効になる期間。</a:t>
                      </a:r>
                      <a:r>
                        <a:rPr kumimoji="1" lang="en-US" altLang="ja-JP" sz="1000"/>
                        <a:t>yyyy-mm-dd</a:t>
                      </a:r>
                      <a:r>
                        <a:rPr kumimoji="1" lang="ja-JP" altLang="en-US" sz="1000"/>
                        <a:t> </a:t>
                      </a:r>
                      <a:r>
                        <a:rPr kumimoji="1" lang="en-US" altLang="ja-JP" sz="1000"/>
                        <a:t>hh:mm:ss</a:t>
                      </a:r>
                      <a:r>
                        <a:rPr kumimoji="1" lang="ja-JP" altLang="en-US" sz="1000"/>
                        <a:t>の形式で、開始と終了を設定。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9163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3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有効</a:t>
                      </a:r>
                      <a:r>
                        <a:rPr kumimoji="1" lang="en-US" altLang="ja-JP" sz="1000"/>
                        <a:t>/</a:t>
                      </a:r>
                      <a:r>
                        <a:rPr kumimoji="1" lang="ja-JP" altLang="en-US" sz="1000"/>
                        <a:t>無効フラグ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0</a:t>
                      </a:r>
                      <a:r>
                        <a:rPr kumimoji="1" lang="ja-JP" altLang="en-US" sz="1000"/>
                        <a:t>：無効　</a:t>
                      </a:r>
                      <a:r>
                        <a:rPr kumimoji="1" lang="en-US" altLang="ja-JP" sz="1000"/>
                        <a:t>1</a:t>
                      </a:r>
                      <a:r>
                        <a:rPr kumimoji="1" lang="ja-JP" altLang="en-US" sz="1000"/>
                        <a:t>：スーパーユーザーのみ　</a:t>
                      </a:r>
                      <a:r>
                        <a:rPr kumimoji="1" lang="en-US" altLang="ja-JP" sz="1000"/>
                        <a:t>2</a:t>
                      </a:r>
                      <a:r>
                        <a:rPr kumimoji="1" lang="ja-JP" altLang="en-US" sz="1000"/>
                        <a:t>：有効</a:t>
                      </a:r>
                      <a:endParaRPr kumimoji="1" lang="en-US" altLang="ja-JP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69931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4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ガチャ</a:t>
                      </a:r>
                      <a:r>
                        <a:rPr kumimoji="1" lang="en-US" altLang="ja-JP" sz="1000"/>
                        <a:t>ID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これに該当するガチャ設定の</a:t>
                      </a:r>
                      <a:r>
                        <a:rPr kumimoji="1" lang="en-US" altLang="ja-JP" sz="1000"/>
                        <a:t>ID</a:t>
                      </a:r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826994"/>
                  </a:ext>
                </a:extLst>
              </a:tr>
            </a:tbl>
          </a:graphicData>
        </a:graphic>
      </p:graphicFrame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F78D1E0D-8523-4619-BF2C-83AA8F9DD5B3}"/>
              </a:ext>
            </a:extLst>
          </p:cNvPr>
          <p:cNvSpPr/>
          <p:nvPr/>
        </p:nvSpPr>
        <p:spPr>
          <a:xfrm>
            <a:off x="5812345" y="1619063"/>
            <a:ext cx="2503503" cy="68596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000">
                <a:solidFill>
                  <a:schemeClr val="tx1"/>
                </a:solidFill>
              </a:rPr>
              <a:t>長くなりそうなのでガチャマスターと分離したが、合わせてもいいかも。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0EBF5F0-49C5-4989-8705-D19532569A4A}"/>
              </a:ext>
            </a:extLst>
          </p:cNvPr>
          <p:cNvSpPr txBox="1"/>
          <p:nvPr/>
        </p:nvSpPr>
        <p:spPr>
          <a:xfrm>
            <a:off x="587365" y="3426069"/>
            <a:ext cx="1723549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200" b="1">
                <a:latin typeface="メイリオ"/>
                <a:ea typeface="メイリオ"/>
              </a:rPr>
              <a:t>○ガチャ設定マスター</a:t>
            </a:r>
          </a:p>
        </p:txBody>
      </p:sp>
      <p:graphicFrame>
        <p:nvGraphicFramePr>
          <p:cNvPr id="17" name="表 2">
            <a:extLst>
              <a:ext uri="{FF2B5EF4-FFF2-40B4-BE49-F238E27FC236}">
                <a16:creationId xmlns:a16="http://schemas.microsoft.com/office/drawing/2014/main" id="{08614B30-3013-4C36-A3B7-005DC411E3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085720"/>
              </p:ext>
            </p:extLst>
          </p:nvPr>
        </p:nvGraphicFramePr>
        <p:xfrm>
          <a:off x="863664" y="3980067"/>
          <a:ext cx="4793615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355">
                  <a:extLst>
                    <a:ext uri="{9D8B030D-6E8A-4147-A177-3AD203B41FA5}">
                      <a16:colId xmlns:a16="http://schemas.microsoft.com/office/drawing/2014/main" val="3059540225"/>
                    </a:ext>
                  </a:extLst>
                </a:gridCol>
                <a:gridCol w="1230630">
                  <a:extLst>
                    <a:ext uri="{9D8B030D-6E8A-4147-A177-3AD203B41FA5}">
                      <a16:colId xmlns:a16="http://schemas.microsoft.com/office/drawing/2014/main" val="2680729669"/>
                    </a:ext>
                  </a:extLst>
                </a:gridCol>
                <a:gridCol w="3135630">
                  <a:extLst>
                    <a:ext uri="{9D8B030D-6E8A-4147-A177-3AD203B41FA5}">
                      <a16:colId xmlns:a16="http://schemas.microsoft.com/office/drawing/2014/main" val="23545368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No.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カラム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935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1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ID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ガチャ設定の</a:t>
                      </a:r>
                      <a:r>
                        <a:rPr kumimoji="1" lang="en-US" altLang="ja-JP" sz="1000"/>
                        <a:t>ID</a:t>
                      </a:r>
                      <a:r>
                        <a:rPr kumimoji="1" lang="ja-JP" altLang="en-US" sz="1000"/>
                        <a:t>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041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2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費用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共通か有償限定か、はたまたポイントか？価格も。</a:t>
                      </a:r>
                      <a:endParaRPr kumimoji="1" lang="en-US" altLang="ja-JP" sz="1000"/>
                    </a:p>
                    <a:p>
                      <a:r>
                        <a:rPr kumimoji="1" lang="ja-JP" altLang="en-US" sz="1000"/>
                        <a:t>（ボタンごと）</a:t>
                      </a:r>
                      <a:endParaRPr kumimoji="1" lang="en-US" altLang="ja-JP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69931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3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抽選数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１回～ｎ連（ボタンごと）</a:t>
                      </a:r>
                      <a:endParaRPr kumimoji="1" lang="en-US" altLang="ja-JP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48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4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★回数上限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回数に上限がある場合の回数。（ボタンごと）</a:t>
                      </a:r>
                      <a:endParaRPr kumimoji="1" lang="en-US" altLang="ja-JP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9997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5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★表示情報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ガチャに表示するバナーやキャラ絵、説明の情報。</a:t>
                      </a:r>
                      <a:endParaRPr kumimoji="1" lang="en-US" altLang="ja-JP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082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6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レア度抽選割合</a:t>
                      </a:r>
                      <a:r>
                        <a:rPr kumimoji="1" lang="en-US" altLang="ja-JP" sz="1000"/>
                        <a:t>ID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本ガチャで仕様するレア度抽選の割合テーブル</a:t>
                      </a:r>
                      <a:r>
                        <a:rPr kumimoji="1" lang="en-US" altLang="ja-JP" sz="1000"/>
                        <a:t>ID</a:t>
                      </a:r>
                      <a:r>
                        <a:rPr kumimoji="1" lang="ja-JP" altLang="en-US" sz="1000"/>
                        <a:t>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8269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7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カード抽出割合</a:t>
                      </a:r>
                      <a:r>
                        <a:rPr kumimoji="1" lang="en-US" altLang="ja-JP" sz="1000"/>
                        <a:t>ID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/>
                        <a:t>本ガチャで仕様するカード抽選の割合テーブル</a:t>
                      </a:r>
                      <a:r>
                        <a:rPr kumimoji="1" lang="en-US" altLang="ja-JP" sz="1000"/>
                        <a:t>ID</a:t>
                      </a:r>
                      <a:r>
                        <a:rPr kumimoji="1" lang="ja-JP" altLang="en-US" sz="1000"/>
                        <a:t>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79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8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スタンプ</a:t>
                      </a:r>
                      <a:r>
                        <a:rPr kumimoji="1" lang="en-US" altLang="ja-JP" sz="1000"/>
                        <a:t>ID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/>
                        <a:t>使用するスタンプの</a:t>
                      </a:r>
                      <a:r>
                        <a:rPr kumimoji="1" lang="en-US" altLang="ja-JP" sz="1000"/>
                        <a:t>ID</a:t>
                      </a:r>
                      <a:r>
                        <a:rPr kumimoji="1" lang="ja-JP" altLang="en-US" sz="1000"/>
                        <a:t>。使わない場合は空欄。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168399"/>
                  </a:ext>
                </a:extLst>
              </a:tr>
            </a:tbl>
          </a:graphicData>
        </a:graphic>
      </p:graphicFrame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C032377F-FD54-4B73-98C7-FE2D56AF49EE}"/>
              </a:ext>
            </a:extLst>
          </p:cNvPr>
          <p:cNvSpPr/>
          <p:nvPr/>
        </p:nvSpPr>
        <p:spPr>
          <a:xfrm>
            <a:off x="5812345" y="2483816"/>
            <a:ext cx="2503503" cy="99659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>
                <a:solidFill>
                  <a:schemeClr val="tx1"/>
                </a:solidFill>
              </a:rPr>
              <a:t>※</a:t>
            </a:r>
            <a:r>
              <a:rPr kumimoji="1" lang="ja-JP" altLang="en-US" sz="1000">
                <a:solidFill>
                  <a:schemeClr val="tx1"/>
                </a:solidFill>
              </a:rPr>
              <a:t>「スーパーユーザーのみ」は本番環境での緊急チェック用の想定。</a:t>
            </a:r>
            <a:endParaRPr kumimoji="1" lang="en-US" altLang="ja-JP" sz="1000">
              <a:solidFill>
                <a:schemeClr val="tx1"/>
              </a:solidFill>
            </a:endParaRPr>
          </a:p>
          <a:p>
            <a:r>
              <a:rPr kumimoji="1" lang="ja-JP" altLang="en-US" sz="1000">
                <a:solidFill>
                  <a:schemeClr val="tx1"/>
                </a:solidFill>
              </a:rPr>
              <a:t>そのため開催期間を突破できるといいかも。（必要リソースはすでに入っている前提で運用）</a:t>
            </a:r>
            <a:endParaRPr kumimoji="1" lang="en-US" altLang="ja-JP" sz="1000">
              <a:solidFill>
                <a:schemeClr val="tx1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9A90C2D-40BD-48A7-B7E7-EDEA42CECC3A}"/>
              </a:ext>
            </a:extLst>
          </p:cNvPr>
          <p:cNvSpPr txBox="1"/>
          <p:nvPr/>
        </p:nvSpPr>
        <p:spPr>
          <a:xfrm>
            <a:off x="711651" y="3703068"/>
            <a:ext cx="1338828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メイリオ"/>
                <a:ea typeface="メイリオ"/>
              </a:rPr>
              <a:t>個別のガチャ設定。</a:t>
            </a:r>
            <a:endParaRPr lang="en-US" altLang="ja-JP" sz="1000">
              <a:latin typeface="メイリオ"/>
              <a:ea typeface="メイリオ"/>
            </a:endParaRPr>
          </a:p>
        </p:txBody>
      </p:sp>
      <p:sp>
        <p:nvSpPr>
          <p:cNvPr id="5" name="右中かっこ 4">
            <a:extLst>
              <a:ext uri="{FF2B5EF4-FFF2-40B4-BE49-F238E27FC236}">
                <a16:creationId xmlns:a16="http://schemas.microsoft.com/office/drawing/2014/main" id="{FE5C357F-7988-45DA-B8C9-64807A905F6B}"/>
              </a:ext>
            </a:extLst>
          </p:cNvPr>
          <p:cNvSpPr/>
          <p:nvPr/>
        </p:nvSpPr>
        <p:spPr>
          <a:xfrm>
            <a:off x="5732446" y="4474346"/>
            <a:ext cx="159798" cy="1100831"/>
          </a:xfrm>
          <a:prstGeom prst="rightBrace">
            <a:avLst>
              <a:gd name="adj1" fmla="val 3425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3E0C12E1-5479-4B60-8C37-1210B759F0DB}"/>
              </a:ext>
            </a:extLst>
          </p:cNvPr>
          <p:cNvSpPr/>
          <p:nvPr/>
        </p:nvSpPr>
        <p:spPr>
          <a:xfrm>
            <a:off x="6053470" y="4474346"/>
            <a:ext cx="2503503" cy="11008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000">
                <a:solidFill>
                  <a:schemeClr val="tx1"/>
                </a:solidFill>
              </a:rPr>
              <a:t>この辺りをどうやって管理するかは要相談。決め打ちでパターンを作ってそのパターンの</a:t>
            </a:r>
            <a:r>
              <a:rPr kumimoji="1" lang="en-US" altLang="ja-JP" sz="1000">
                <a:solidFill>
                  <a:schemeClr val="tx1"/>
                </a:solidFill>
              </a:rPr>
              <a:t>ID</a:t>
            </a:r>
            <a:r>
              <a:rPr kumimoji="1" lang="ja-JP" altLang="en-US" sz="1000">
                <a:solidFill>
                  <a:schemeClr val="tx1"/>
                </a:solidFill>
              </a:rPr>
              <a:t>のみなのか、マスターで割と自由にコントロールすることが可能なのか。</a:t>
            </a:r>
            <a:endParaRPr kumimoji="1" lang="en-US" altLang="ja-JP" sz="1000">
              <a:solidFill>
                <a:schemeClr val="tx1"/>
              </a:solidFill>
            </a:endParaRP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EFB1F51B-CF3E-4113-9B2D-4FDA775AA566}"/>
              </a:ext>
            </a:extLst>
          </p:cNvPr>
          <p:cNvGrpSpPr/>
          <p:nvPr/>
        </p:nvGrpSpPr>
        <p:grpSpPr>
          <a:xfrm>
            <a:off x="6276521" y="5568677"/>
            <a:ext cx="2057400" cy="762958"/>
            <a:chOff x="6276521" y="5568677"/>
            <a:chExt cx="2057400" cy="76295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" name="二等辺三角形 5">
              <a:extLst>
                <a:ext uri="{FF2B5EF4-FFF2-40B4-BE49-F238E27FC236}">
                  <a16:creationId xmlns:a16="http://schemas.microsoft.com/office/drawing/2014/main" id="{6FC718A6-20A6-40F0-A8E6-C6C402C94CB9}"/>
                </a:ext>
              </a:extLst>
            </p:cNvPr>
            <p:cNvSpPr/>
            <p:nvPr/>
          </p:nvSpPr>
          <p:spPr>
            <a:xfrm>
              <a:off x="7233649" y="5568677"/>
              <a:ext cx="143144" cy="254582"/>
            </a:xfrm>
            <a:prstGeom prst="triangl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四角形: 角を丸くする 20">
              <a:extLst>
                <a:ext uri="{FF2B5EF4-FFF2-40B4-BE49-F238E27FC236}">
                  <a16:creationId xmlns:a16="http://schemas.microsoft.com/office/drawing/2014/main" id="{1B7D928E-AF97-433F-8D0D-0AD27565BAC9}"/>
                </a:ext>
              </a:extLst>
            </p:cNvPr>
            <p:cNvSpPr/>
            <p:nvPr/>
          </p:nvSpPr>
          <p:spPr>
            <a:xfrm>
              <a:off x="6276521" y="5758113"/>
              <a:ext cx="2057400" cy="573522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ja-JP" altLang="en-US" sz="1000">
                  <a:solidFill>
                    <a:schemeClr val="tx1"/>
                  </a:solidFill>
                </a:rPr>
                <a:t>最終的なガチャの想定の策定が</a:t>
              </a:r>
              <a:endParaRPr kumimoji="1" lang="en-US" altLang="ja-JP" sz="1000">
                <a:solidFill>
                  <a:schemeClr val="tx1"/>
                </a:solidFill>
              </a:endParaRPr>
            </a:p>
            <a:p>
              <a:r>
                <a:rPr kumimoji="1" lang="ja-JP" altLang="en-US" sz="1000">
                  <a:solidFill>
                    <a:schemeClr val="tx1"/>
                  </a:solidFill>
                </a:rPr>
                <a:t>必要。</a:t>
              </a:r>
              <a:endParaRPr kumimoji="1" lang="en-US" altLang="ja-JP" sz="10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2158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22D1202-6972-443A-9ACB-6FEC87DFB636}"/>
              </a:ext>
            </a:extLst>
          </p:cNvPr>
          <p:cNvSpPr txBox="1"/>
          <p:nvPr/>
        </p:nvSpPr>
        <p:spPr>
          <a:xfrm>
            <a:off x="587365" y="558868"/>
            <a:ext cx="2031325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200" b="1">
                <a:latin typeface="メイリオ"/>
                <a:ea typeface="メイリオ"/>
              </a:rPr>
              <a:t>○レア度抽選割合マスター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F638822-58A8-4BBB-99A3-E96EB5EA92F7}"/>
              </a:ext>
            </a:extLst>
          </p:cNvPr>
          <p:cNvSpPr txBox="1"/>
          <p:nvPr/>
        </p:nvSpPr>
        <p:spPr>
          <a:xfrm>
            <a:off x="711651" y="835867"/>
            <a:ext cx="2236510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メイリオ"/>
                <a:ea typeface="メイリオ"/>
              </a:rPr>
              <a:t>レア度ごとの抽選割合のマスター。</a:t>
            </a:r>
            <a:endParaRPr lang="en-US" altLang="ja-JP" sz="1000">
              <a:latin typeface="メイリオ"/>
              <a:ea typeface="メイリオ"/>
            </a:endParaRPr>
          </a:p>
        </p:txBody>
      </p:sp>
      <p:graphicFrame>
        <p:nvGraphicFramePr>
          <p:cNvPr id="2" name="表 2">
            <a:extLst>
              <a:ext uri="{FF2B5EF4-FFF2-40B4-BE49-F238E27FC236}">
                <a16:creationId xmlns:a16="http://schemas.microsoft.com/office/drawing/2014/main" id="{641D0921-A762-4EE4-937E-1E48D83035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641520"/>
              </p:ext>
            </p:extLst>
          </p:nvPr>
        </p:nvGraphicFramePr>
        <p:xfrm>
          <a:off x="828152" y="1104602"/>
          <a:ext cx="466096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355">
                  <a:extLst>
                    <a:ext uri="{9D8B030D-6E8A-4147-A177-3AD203B41FA5}">
                      <a16:colId xmlns:a16="http://schemas.microsoft.com/office/drawing/2014/main" val="1508400745"/>
                    </a:ext>
                  </a:extLst>
                </a:gridCol>
                <a:gridCol w="1106805">
                  <a:extLst>
                    <a:ext uri="{9D8B030D-6E8A-4147-A177-3AD203B41FA5}">
                      <a16:colId xmlns:a16="http://schemas.microsoft.com/office/drawing/2014/main" val="2680729669"/>
                    </a:ext>
                  </a:extLst>
                </a:gridCol>
                <a:gridCol w="3126801">
                  <a:extLst>
                    <a:ext uri="{9D8B030D-6E8A-4147-A177-3AD203B41FA5}">
                      <a16:colId xmlns:a16="http://schemas.microsoft.com/office/drawing/2014/main" val="23545368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No.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カラム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935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1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ID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抽選テーブルの</a:t>
                      </a:r>
                      <a:r>
                        <a:rPr kumimoji="1" lang="en-US" altLang="ja-JP" sz="1000"/>
                        <a:t>ID</a:t>
                      </a:r>
                      <a:r>
                        <a:rPr kumimoji="1" lang="ja-JP" altLang="en-US" sz="1000"/>
                        <a:t>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041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2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レア度ウェイト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各レア度が出るウェイト。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916347"/>
                  </a:ext>
                </a:extLst>
              </a:tr>
            </a:tbl>
          </a:graphicData>
        </a:graphic>
      </p:graphicFrame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BFCD14D-E1A0-4EBD-9A3C-A5A29C76118D}"/>
              </a:ext>
            </a:extLst>
          </p:cNvPr>
          <p:cNvSpPr txBox="1"/>
          <p:nvPr/>
        </p:nvSpPr>
        <p:spPr>
          <a:xfrm>
            <a:off x="587365" y="2054252"/>
            <a:ext cx="2031325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200" b="1">
                <a:latin typeface="メイリオ"/>
                <a:ea typeface="メイリオ"/>
              </a:rPr>
              <a:t>○カード抽選割合マスター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CB492DB-136A-4581-8E22-2D1D25425A10}"/>
              </a:ext>
            </a:extLst>
          </p:cNvPr>
          <p:cNvSpPr txBox="1"/>
          <p:nvPr/>
        </p:nvSpPr>
        <p:spPr>
          <a:xfrm>
            <a:off x="711651" y="2331251"/>
            <a:ext cx="2236510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メイリオ"/>
                <a:ea typeface="メイリオ"/>
              </a:rPr>
              <a:t>レア度ごとの抽選割合のマスター。</a:t>
            </a:r>
            <a:endParaRPr lang="en-US" altLang="ja-JP" sz="1000">
              <a:latin typeface="メイリオ"/>
              <a:ea typeface="メイリオ"/>
            </a:endParaRPr>
          </a:p>
        </p:txBody>
      </p:sp>
      <p:graphicFrame>
        <p:nvGraphicFramePr>
          <p:cNvPr id="21" name="表 2">
            <a:extLst>
              <a:ext uri="{FF2B5EF4-FFF2-40B4-BE49-F238E27FC236}">
                <a16:creationId xmlns:a16="http://schemas.microsoft.com/office/drawing/2014/main" id="{A3D7169E-83FF-43A1-87B7-8B7D358092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916843"/>
              </p:ext>
            </p:extLst>
          </p:nvPr>
        </p:nvGraphicFramePr>
        <p:xfrm>
          <a:off x="828152" y="2599986"/>
          <a:ext cx="478023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355">
                  <a:extLst>
                    <a:ext uri="{9D8B030D-6E8A-4147-A177-3AD203B41FA5}">
                      <a16:colId xmlns:a16="http://schemas.microsoft.com/office/drawing/2014/main" val="1508400745"/>
                    </a:ext>
                  </a:extLst>
                </a:gridCol>
                <a:gridCol w="1106805">
                  <a:extLst>
                    <a:ext uri="{9D8B030D-6E8A-4147-A177-3AD203B41FA5}">
                      <a16:colId xmlns:a16="http://schemas.microsoft.com/office/drawing/2014/main" val="2680729669"/>
                    </a:ext>
                  </a:extLst>
                </a:gridCol>
                <a:gridCol w="3246078">
                  <a:extLst>
                    <a:ext uri="{9D8B030D-6E8A-4147-A177-3AD203B41FA5}">
                      <a16:colId xmlns:a16="http://schemas.microsoft.com/office/drawing/2014/main" val="23545368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No.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カラム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935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1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ID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抽選テーブルの</a:t>
                      </a:r>
                      <a:r>
                        <a:rPr kumimoji="1" lang="en-US" altLang="ja-JP" sz="1000"/>
                        <a:t>ID</a:t>
                      </a:r>
                      <a:r>
                        <a:rPr kumimoji="1" lang="ja-JP" altLang="en-US" sz="1000"/>
                        <a:t>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041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2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カードウェイト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各カードが出るウェイト。</a:t>
                      </a:r>
                      <a:endParaRPr kumimoji="1" lang="en-US" altLang="ja-JP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916347"/>
                  </a:ext>
                </a:extLst>
              </a:tr>
            </a:tbl>
          </a:graphicData>
        </a:graphic>
      </p:graphicFrame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19D584A-32B6-400C-B66B-1B6169751880}"/>
              </a:ext>
            </a:extLst>
          </p:cNvPr>
          <p:cNvSpPr txBox="1"/>
          <p:nvPr/>
        </p:nvSpPr>
        <p:spPr>
          <a:xfrm>
            <a:off x="587365" y="3496436"/>
            <a:ext cx="1569660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200" b="1">
                <a:latin typeface="メイリオ"/>
                <a:ea typeface="メイリオ"/>
              </a:rPr>
              <a:t>○スタンプマスター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E255FF85-F0F4-4D57-BF9A-F27FF5909E55}"/>
              </a:ext>
            </a:extLst>
          </p:cNvPr>
          <p:cNvSpPr txBox="1"/>
          <p:nvPr/>
        </p:nvSpPr>
        <p:spPr>
          <a:xfrm>
            <a:off x="711651" y="3773435"/>
            <a:ext cx="1338828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メイリオ"/>
                <a:ea typeface="メイリオ"/>
              </a:rPr>
              <a:t>スタンプのマスター</a:t>
            </a:r>
            <a:endParaRPr lang="en-US" altLang="ja-JP" sz="1000">
              <a:latin typeface="メイリオ"/>
              <a:ea typeface="メイリオ"/>
            </a:endParaRPr>
          </a:p>
        </p:txBody>
      </p:sp>
      <p:graphicFrame>
        <p:nvGraphicFramePr>
          <p:cNvPr id="25" name="表 2">
            <a:extLst>
              <a:ext uri="{FF2B5EF4-FFF2-40B4-BE49-F238E27FC236}">
                <a16:creationId xmlns:a16="http://schemas.microsoft.com/office/drawing/2014/main" id="{DB28F633-AFCA-4050-9FAF-F169EE6E8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238150"/>
              </p:ext>
            </p:extLst>
          </p:nvPr>
        </p:nvGraphicFramePr>
        <p:xfrm>
          <a:off x="828152" y="4042170"/>
          <a:ext cx="4658248" cy="1709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355">
                  <a:extLst>
                    <a:ext uri="{9D8B030D-6E8A-4147-A177-3AD203B41FA5}">
                      <a16:colId xmlns:a16="http://schemas.microsoft.com/office/drawing/2014/main" val="1508400745"/>
                    </a:ext>
                  </a:extLst>
                </a:gridCol>
                <a:gridCol w="1627505">
                  <a:extLst>
                    <a:ext uri="{9D8B030D-6E8A-4147-A177-3AD203B41FA5}">
                      <a16:colId xmlns:a16="http://schemas.microsoft.com/office/drawing/2014/main" val="2680729669"/>
                    </a:ext>
                  </a:extLst>
                </a:gridCol>
                <a:gridCol w="2603388">
                  <a:extLst>
                    <a:ext uri="{9D8B030D-6E8A-4147-A177-3AD203B41FA5}">
                      <a16:colId xmlns:a16="http://schemas.microsoft.com/office/drawing/2014/main" val="23545368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No.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カラム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935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1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ID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スタンプテーブルの</a:t>
                      </a:r>
                      <a:r>
                        <a:rPr kumimoji="1" lang="en-US" altLang="ja-JP" sz="1000"/>
                        <a:t>ID</a:t>
                      </a:r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041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2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スタンプ</a:t>
                      </a:r>
                      <a:r>
                        <a:rPr kumimoji="1" lang="en-US" altLang="ja-JP" sz="1000"/>
                        <a:t>1</a:t>
                      </a:r>
                      <a:r>
                        <a:rPr kumimoji="1" lang="ja-JP" altLang="en-US" sz="1000"/>
                        <a:t>個目アイテム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スタンプ</a:t>
                      </a:r>
                      <a:r>
                        <a:rPr kumimoji="1" lang="en-US" altLang="ja-JP" sz="1000"/>
                        <a:t>1</a:t>
                      </a:r>
                      <a:r>
                        <a:rPr kumimoji="1" lang="ja-JP" altLang="en-US" sz="1000"/>
                        <a:t>個目のアイテム等の</a:t>
                      </a:r>
                      <a:r>
                        <a:rPr kumimoji="1" lang="en-US" altLang="ja-JP" sz="100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9163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3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スタンプ</a:t>
                      </a:r>
                      <a:r>
                        <a:rPr kumimoji="1" lang="en-US" altLang="ja-JP" sz="1000"/>
                        <a:t>1</a:t>
                      </a:r>
                      <a:r>
                        <a:rPr kumimoji="1" lang="ja-JP" altLang="en-US" sz="1000"/>
                        <a:t>個目個数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↑の獲得個数</a:t>
                      </a:r>
                      <a:endParaRPr kumimoji="1" lang="en-US" altLang="ja-JP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545730"/>
                  </a:ext>
                </a:extLst>
              </a:tr>
              <a:tr h="246928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…</a:t>
                      </a:r>
                      <a:endParaRPr kumimoji="1" lang="ja-JP" altLang="en-US" sz="1000"/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…</a:t>
                      </a:r>
                      <a:endParaRPr kumimoji="1" lang="ja-JP" altLang="en-US" sz="1000"/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…</a:t>
                      </a:r>
                    </a:p>
                  </a:txBody>
                  <a:tcPr vert="eaVert" anchor="ctr"/>
                </a:tc>
                <a:extLst>
                  <a:ext uri="{0D108BD9-81ED-4DB2-BD59-A6C34878D82A}">
                    <a16:rowId xmlns:a16="http://schemas.microsoft.com/office/drawing/2014/main" val="3006936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21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スタンプ</a:t>
                      </a:r>
                      <a:r>
                        <a:rPr kumimoji="1" lang="en-US" altLang="ja-JP" sz="1000"/>
                        <a:t>10</a:t>
                      </a:r>
                      <a:r>
                        <a:rPr kumimoji="1" lang="ja-JP" altLang="en-US" sz="1000"/>
                        <a:t>個目アイテム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スタンプ</a:t>
                      </a:r>
                      <a:r>
                        <a:rPr kumimoji="1" lang="en-US" altLang="ja-JP" sz="1000"/>
                        <a:t>10</a:t>
                      </a:r>
                      <a:r>
                        <a:rPr kumimoji="1" lang="ja-JP" altLang="en-US" sz="1000"/>
                        <a:t>個目のアイテム等の</a:t>
                      </a:r>
                      <a:r>
                        <a:rPr kumimoji="1" lang="en-US" altLang="ja-JP" sz="100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6007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22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スタンプ</a:t>
                      </a:r>
                      <a:r>
                        <a:rPr kumimoji="1" lang="en-US" altLang="ja-JP" sz="1000"/>
                        <a:t>10</a:t>
                      </a:r>
                      <a:r>
                        <a:rPr kumimoji="1" lang="ja-JP" altLang="en-US" sz="1000"/>
                        <a:t>個目個数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↑の獲得個数</a:t>
                      </a:r>
                      <a:endParaRPr kumimoji="1" lang="en-US" altLang="ja-JP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254849"/>
                  </a:ext>
                </a:extLst>
              </a:tr>
            </a:tbl>
          </a:graphicData>
        </a:graphic>
      </p:graphicFrame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3715FB26-126B-4C45-9602-712084780C2A}"/>
              </a:ext>
            </a:extLst>
          </p:cNvPr>
          <p:cNvSpPr/>
          <p:nvPr/>
        </p:nvSpPr>
        <p:spPr>
          <a:xfrm>
            <a:off x="5608390" y="4459989"/>
            <a:ext cx="2503503" cy="7315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>
                <a:solidFill>
                  <a:schemeClr val="tx1"/>
                </a:solidFill>
              </a:rPr>
              <a:t>※</a:t>
            </a:r>
            <a:r>
              <a:rPr kumimoji="1" lang="ja-JP" altLang="en-US" sz="1000">
                <a:solidFill>
                  <a:schemeClr val="tx1"/>
                </a:solidFill>
              </a:rPr>
              <a:t>アイテム等といっても、★５確定とかアイテムではなくガチャに影響するものもある。</a:t>
            </a:r>
            <a:endParaRPr kumimoji="1" lang="en-US" altLang="ja-JP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618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1E380EAE-BBBD-4086-B53B-094D23C5D958}"/>
              </a:ext>
            </a:extLst>
          </p:cNvPr>
          <p:cNvGrpSpPr/>
          <p:nvPr/>
        </p:nvGrpSpPr>
        <p:grpSpPr>
          <a:xfrm>
            <a:off x="3255702" y="3400929"/>
            <a:ext cx="900944" cy="1604061"/>
            <a:chOff x="597519" y="1198846"/>
            <a:chExt cx="2479906" cy="4415280"/>
          </a:xfrm>
        </p:grpSpPr>
        <p:pic>
          <p:nvPicPr>
            <p:cNvPr id="46" name="図 45" descr="ブルー, モニター, ブラック, ストリート が含まれている画像&#10;&#10;自動的に生成された説明">
              <a:extLst>
                <a:ext uri="{FF2B5EF4-FFF2-40B4-BE49-F238E27FC236}">
                  <a16:creationId xmlns:a16="http://schemas.microsoft.com/office/drawing/2014/main" id="{5DDCDE9B-C931-4BB2-A6C8-8BF239FEC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519" y="1198846"/>
              <a:ext cx="2479906" cy="4415280"/>
            </a:xfrm>
            <a:prstGeom prst="rect">
              <a:avLst/>
            </a:prstGeom>
          </p:spPr>
        </p:pic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5084B587-2A3D-4F7A-8AF8-67B67A937455}"/>
                </a:ext>
              </a:extLst>
            </p:cNvPr>
            <p:cNvSpPr/>
            <p:nvPr/>
          </p:nvSpPr>
          <p:spPr>
            <a:xfrm>
              <a:off x="1044093" y="2351913"/>
              <a:ext cx="1538360" cy="202907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600">
                  <a:solidFill>
                    <a:schemeClr val="bg1"/>
                  </a:solidFill>
                  <a:latin typeface="+mj-ea"/>
                  <a:ea typeface="+mj-ea"/>
                </a:rPr>
                <a:t>WebView</a:t>
              </a:r>
            </a:p>
            <a:p>
              <a:pPr algn="ctr"/>
              <a:r>
                <a:rPr kumimoji="1" lang="ja-JP" altLang="en-US" sz="600">
                  <a:solidFill>
                    <a:schemeClr val="bg1"/>
                  </a:solidFill>
                  <a:latin typeface="+mj-ea"/>
                  <a:ea typeface="+mj-ea"/>
                </a:rPr>
                <a:t>表示領域</a:t>
              </a:r>
            </a:p>
            <a:p>
              <a:pPr algn="ctr"/>
              <a:endParaRPr kumimoji="1" lang="ja-JP" altLang="en-US" sz="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4"/>
            <a:ext cx="3086100" cy="365125"/>
          </a:xfrm>
        </p:spPr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3A947ECF-790C-43B9-B30C-686DD1803143}"/>
              </a:ext>
            </a:extLst>
          </p:cNvPr>
          <p:cNvSpPr/>
          <p:nvPr/>
        </p:nvSpPr>
        <p:spPr>
          <a:xfrm>
            <a:off x="6318384" y="1306498"/>
            <a:ext cx="926523" cy="1625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100">
                <a:latin typeface="+mj-ea"/>
                <a:ea typeface="+mj-ea"/>
              </a:rPr>
              <a:t>ガチャ演出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1082348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●画面遷移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89AC5BA2-20A7-4DFE-858E-D4BBF62EFA39}"/>
              </a:ext>
            </a:extLst>
          </p:cNvPr>
          <p:cNvCxnSpPr>
            <a:cxnSpLocks/>
            <a:stCxn id="57" idx="3"/>
            <a:endCxn id="104" idx="1"/>
          </p:cNvCxnSpPr>
          <p:nvPr/>
        </p:nvCxnSpPr>
        <p:spPr>
          <a:xfrm>
            <a:off x="2364287" y="2114080"/>
            <a:ext cx="937528" cy="642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09D3F8FF-1A1D-4A6C-BA96-EC7A22C33F38}"/>
              </a:ext>
            </a:extLst>
          </p:cNvPr>
          <p:cNvCxnSpPr>
            <a:cxnSpLocks/>
            <a:stCxn id="104" idx="3"/>
            <a:endCxn id="4" idx="1"/>
          </p:cNvCxnSpPr>
          <p:nvPr/>
        </p:nvCxnSpPr>
        <p:spPr>
          <a:xfrm flipV="1">
            <a:off x="4220426" y="2119288"/>
            <a:ext cx="498919" cy="122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91DD26AF-281E-4AA2-8240-F6AA25A0D777}"/>
              </a:ext>
            </a:extLst>
          </p:cNvPr>
          <p:cNvSpPr txBox="1"/>
          <p:nvPr/>
        </p:nvSpPr>
        <p:spPr>
          <a:xfrm>
            <a:off x="1247451" y="1565333"/>
            <a:ext cx="338141" cy="1231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ja-JP" sz="20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ja-JP" altLang="en-US" sz="200">
                <a:solidFill>
                  <a:schemeClr val="bg1"/>
                </a:solidFill>
                <a:latin typeface="+mj-ea"/>
                <a:ea typeface="+mj-ea"/>
              </a:rPr>
              <a:t>枚目</a:t>
            </a:r>
            <a:endParaRPr lang="en-US" altLang="ja-JP" sz="2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B5290D61-C11C-455C-9E50-33CE1860006D}"/>
              </a:ext>
            </a:extLst>
          </p:cNvPr>
          <p:cNvSpPr txBox="1"/>
          <p:nvPr/>
        </p:nvSpPr>
        <p:spPr>
          <a:xfrm>
            <a:off x="1279013" y="2953501"/>
            <a:ext cx="130395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  <a:ea typeface="+mj-ea"/>
              </a:rPr>
              <a:t>ga110</a:t>
            </a:r>
          </a:p>
          <a:p>
            <a:pPr algn="ctr"/>
            <a:r>
              <a:rPr lang="ja-JP" altLang="en-US" sz="900">
                <a:latin typeface="+mj-ea"/>
                <a:ea typeface="+mj-ea"/>
              </a:rPr>
              <a:t>ガチャトップ画面</a:t>
            </a:r>
            <a:endParaRPr lang="en-US" altLang="ja-JP" sz="900">
              <a:latin typeface="+mj-ea"/>
              <a:ea typeface="+mj-ea"/>
            </a:endParaRPr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16B7BC8E-E8DD-46C3-B037-5F9CB90BFF83}"/>
              </a:ext>
            </a:extLst>
          </p:cNvPr>
          <p:cNvSpPr txBox="1"/>
          <p:nvPr/>
        </p:nvSpPr>
        <p:spPr>
          <a:xfrm>
            <a:off x="2881819" y="2919598"/>
            <a:ext cx="170890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</a:rPr>
              <a:t>ga110a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ja-JP" altLang="en-US" sz="900">
                <a:latin typeface="+mj-ea"/>
                <a:ea typeface="+mj-ea"/>
              </a:rPr>
              <a:t>ガチャ確認ダイアログ</a:t>
            </a:r>
            <a:endParaRPr lang="en-US" altLang="ja-JP" sz="900">
              <a:latin typeface="+mj-ea"/>
              <a:ea typeface="+mj-ea"/>
            </a:endParaRPr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2D4F30FD-850A-40D8-BA63-B869C6FAB908}"/>
              </a:ext>
            </a:extLst>
          </p:cNvPr>
          <p:cNvSpPr txBox="1"/>
          <p:nvPr/>
        </p:nvSpPr>
        <p:spPr>
          <a:xfrm>
            <a:off x="7558708" y="2947347"/>
            <a:ext cx="1338828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ja-JP" sz="1000">
                <a:latin typeface="+mj-ea"/>
                <a:ea typeface="+mj-ea"/>
              </a:rPr>
              <a:t>ga140</a:t>
            </a:r>
          </a:p>
          <a:p>
            <a:pPr algn="ctr"/>
            <a:r>
              <a:rPr lang="ja-JP" altLang="en-US" sz="1000">
                <a:latin typeface="+mj-ea"/>
                <a:ea typeface="+mj-ea"/>
              </a:rPr>
              <a:t>ガチャ結果一覧画面</a:t>
            </a:r>
            <a:endParaRPr lang="en-US" altLang="ja-JP" sz="1000">
              <a:latin typeface="+mj-ea"/>
              <a:ea typeface="+mj-ea"/>
            </a:endParaRP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4A6B3103-50AA-4F25-A3D8-1F757858C106}"/>
              </a:ext>
            </a:extLst>
          </p:cNvPr>
          <p:cNvSpPr txBox="1"/>
          <p:nvPr/>
        </p:nvSpPr>
        <p:spPr>
          <a:xfrm>
            <a:off x="6121696" y="2953501"/>
            <a:ext cx="1260764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</a:rPr>
              <a:t>ga130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ja-JP" altLang="en-US" sz="900">
                <a:latin typeface="+mj-ea"/>
                <a:ea typeface="+mj-ea"/>
              </a:rPr>
              <a:t>ガチャ演出画面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en-US" altLang="ja-JP" sz="800">
                <a:latin typeface="+mj-ea"/>
                <a:ea typeface="+mj-ea"/>
              </a:rPr>
              <a:t>※</a:t>
            </a:r>
            <a:r>
              <a:rPr lang="ja-JP" altLang="en-US" sz="800">
                <a:latin typeface="+mj-ea"/>
                <a:ea typeface="+mj-ea"/>
              </a:rPr>
              <a:t>要相談</a:t>
            </a:r>
            <a:endParaRPr lang="en-US" altLang="ja-JP" sz="900">
              <a:latin typeface="+mj-ea"/>
              <a:ea typeface="+mj-ea"/>
            </a:endParaRPr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DC4E454E-316C-452C-9228-38991D250EA1}"/>
              </a:ext>
            </a:extLst>
          </p:cNvPr>
          <p:cNvSpPr txBox="1"/>
          <p:nvPr/>
        </p:nvSpPr>
        <p:spPr>
          <a:xfrm>
            <a:off x="2944383" y="5042553"/>
            <a:ext cx="1473321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</a:rPr>
              <a:t>ga110b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ja-JP" altLang="en-US" sz="900">
                <a:latin typeface="+mj-ea"/>
                <a:ea typeface="+mj-ea"/>
              </a:rPr>
              <a:t>提供割合ダイアログ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ja-JP" altLang="en-US" sz="900">
                <a:latin typeface="+mj-ea"/>
                <a:ea typeface="+mj-ea"/>
              </a:rPr>
              <a:t>（</a:t>
            </a:r>
            <a:r>
              <a:rPr lang="en-US" altLang="ja-JP" sz="900">
                <a:latin typeface="+mj-ea"/>
                <a:ea typeface="+mj-ea"/>
              </a:rPr>
              <a:t>WebView</a:t>
            </a:r>
            <a:r>
              <a:rPr lang="ja-JP" altLang="en-US" sz="900">
                <a:latin typeface="+mj-ea"/>
                <a:ea typeface="+mj-ea"/>
              </a:rPr>
              <a:t>）</a:t>
            </a:r>
            <a:endParaRPr lang="en-US" altLang="ja-JP" sz="900">
              <a:latin typeface="+mj-ea"/>
              <a:ea typeface="+mj-ea"/>
            </a:endParaRPr>
          </a:p>
        </p:txBody>
      </p:sp>
      <p:cxnSp>
        <p:nvCxnSpPr>
          <p:cNvPr id="101" name="コネクタ: カギ線 100">
            <a:extLst>
              <a:ext uri="{FF2B5EF4-FFF2-40B4-BE49-F238E27FC236}">
                <a16:creationId xmlns:a16="http://schemas.microsoft.com/office/drawing/2014/main" id="{83004F6A-545A-4AB1-81E3-2C92F181F719}"/>
              </a:ext>
            </a:extLst>
          </p:cNvPr>
          <p:cNvCxnSpPr>
            <a:cxnSpLocks/>
            <a:stCxn id="57" idx="3"/>
            <a:endCxn id="46" idx="1"/>
          </p:cNvCxnSpPr>
          <p:nvPr/>
        </p:nvCxnSpPr>
        <p:spPr>
          <a:xfrm>
            <a:off x="2364287" y="2114080"/>
            <a:ext cx="891415" cy="208888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4FFDD4BD-92A8-44C7-BFBC-939A02DB581C}"/>
              </a:ext>
            </a:extLst>
          </p:cNvPr>
          <p:cNvSpPr txBox="1"/>
          <p:nvPr/>
        </p:nvSpPr>
        <p:spPr>
          <a:xfrm>
            <a:off x="5595658" y="1852735"/>
            <a:ext cx="3816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FO</a:t>
            </a:r>
            <a:endParaRPr kumimoji="1" lang="ja-JP" altLang="en-US" sz="1000">
              <a:latin typeface="+mj-ea"/>
              <a:ea typeface="+mj-ea"/>
            </a:endParaRPr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84C76E4E-F10F-4F52-BCD1-DD117F29AED9}"/>
              </a:ext>
            </a:extLst>
          </p:cNvPr>
          <p:cNvSpPr/>
          <p:nvPr/>
        </p:nvSpPr>
        <p:spPr>
          <a:xfrm>
            <a:off x="5993747" y="1844221"/>
            <a:ext cx="3842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FI</a:t>
            </a:r>
            <a:endParaRPr lang="ja-JP" altLang="en-US" sz="1000">
              <a:latin typeface="+mj-ea"/>
              <a:ea typeface="+mj-ea"/>
            </a:endParaRPr>
          </a:p>
        </p:txBody>
      </p:sp>
      <p:pic>
        <p:nvPicPr>
          <p:cNvPr id="104" name="図 103">
            <a:extLst>
              <a:ext uri="{FF2B5EF4-FFF2-40B4-BE49-F238E27FC236}">
                <a16:creationId xmlns:a16="http://schemas.microsoft.com/office/drawing/2014/main" id="{91B6A792-4A23-479C-83FE-3F4ACFE9C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815" y="1308262"/>
            <a:ext cx="918611" cy="1624491"/>
          </a:xfrm>
          <a:prstGeom prst="rect">
            <a:avLst/>
          </a:prstGeom>
        </p:spPr>
      </p:pic>
      <p:sp>
        <p:nvSpPr>
          <p:cNvPr id="155" name="テキスト ボックス 154">
            <a:extLst>
              <a:ext uri="{FF2B5EF4-FFF2-40B4-BE49-F238E27FC236}">
                <a16:creationId xmlns:a16="http://schemas.microsoft.com/office/drawing/2014/main" id="{C8967B83-29E7-4393-9B4A-14AFC033FC51}"/>
              </a:ext>
            </a:extLst>
          </p:cNvPr>
          <p:cNvSpPr txBox="1"/>
          <p:nvPr/>
        </p:nvSpPr>
        <p:spPr>
          <a:xfrm>
            <a:off x="4449910" y="2908748"/>
            <a:ext cx="144845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  <a:ea typeface="+mj-ea"/>
              </a:rPr>
              <a:t>ga120</a:t>
            </a:r>
          </a:p>
          <a:p>
            <a:pPr algn="ctr"/>
            <a:r>
              <a:rPr lang="ja-JP" altLang="en-US" sz="900">
                <a:latin typeface="+mj-ea"/>
                <a:ea typeface="+mj-ea"/>
              </a:rPr>
              <a:t>ガチャスタンプ押印画面</a:t>
            </a:r>
            <a:endParaRPr lang="en-US" altLang="ja-JP" sz="900">
              <a:latin typeface="+mj-ea"/>
              <a:ea typeface="+mj-ea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8578233-7243-43AF-B384-C390DC5ED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345" y="1302529"/>
            <a:ext cx="924084" cy="1633518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3D86911A-BF7A-4C06-91BA-6FB970BD4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4314" y="1304933"/>
            <a:ext cx="924084" cy="1627744"/>
          </a:xfrm>
          <a:prstGeom prst="rect">
            <a:avLst/>
          </a:prstGeom>
        </p:spPr>
      </p:pic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8D7D8936-5C22-4312-A77E-354F2FBF1170}"/>
              </a:ext>
            </a:extLst>
          </p:cNvPr>
          <p:cNvCxnSpPr>
            <a:cxnSpLocks/>
            <a:stCxn id="49" idx="3"/>
            <a:endCxn id="40" idx="1"/>
          </p:cNvCxnSpPr>
          <p:nvPr/>
        </p:nvCxnSpPr>
        <p:spPr>
          <a:xfrm flipV="1">
            <a:off x="7244907" y="2118805"/>
            <a:ext cx="499407" cy="58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306705FB-B5F2-46D8-9629-CF8ED5974E92}"/>
              </a:ext>
            </a:extLst>
          </p:cNvPr>
          <p:cNvSpPr/>
          <p:nvPr/>
        </p:nvSpPr>
        <p:spPr>
          <a:xfrm>
            <a:off x="4740801" y="1139687"/>
            <a:ext cx="9480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>
                <a:latin typeface="+mj-ea"/>
                <a:ea typeface="+mj-ea"/>
              </a:rPr>
              <a:t>※10</a:t>
            </a:r>
            <a:r>
              <a:rPr lang="ja-JP" altLang="en-US" sz="1000">
                <a:latin typeface="+mj-ea"/>
                <a:ea typeface="+mj-ea"/>
              </a:rPr>
              <a:t>連のみ</a:t>
            </a: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F66A02C1-F76B-418E-A617-B50BB27BDF38}"/>
              </a:ext>
            </a:extLst>
          </p:cNvPr>
          <p:cNvSpPr/>
          <p:nvPr/>
        </p:nvSpPr>
        <p:spPr>
          <a:xfrm>
            <a:off x="8341593" y="1058688"/>
            <a:ext cx="5599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>
                <a:latin typeface="+mj-ea"/>
                <a:ea typeface="+mj-ea"/>
              </a:rPr>
              <a:t>1or10</a:t>
            </a:r>
            <a:endParaRPr lang="ja-JP" altLang="en-US" sz="1000">
              <a:latin typeface="+mj-ea"/>
              <a:ea typeface="+mj-ea"/>
            </a:endParaRPr>
          </a:p>
        </p:txBody>
      </p:sp>
      <p:cxnSp>
        <p:nvCxnSpPr>
          <p:cNvPr id="3" name="コネクタ: カギ線 2">
            <a:extLst>
              <a:ext uri="{FF2B5EF4-FFF2-40B4-BE49-F238E27FC236}">
                <a16:creationId xmlns:a16="http://schemas.microsoft.com/office/drawing/2014/main" id="{EDDB7613-04B0-47CF-884E-7522D7C868A8}"/>
              </a:ext>
            </a:extLst>
          </p:cNvPr>
          <p:cNvCxnSpPr>
            <a:cxnSpLocks/>
            <a:stCxn id="40" idx="0"/>
            <a:endCxn id="104" idx="0"/>
          </p:cNvCxnSpPr>
          <p:nvPr/>
        </p:nvCxnSpPr>
        <p:spPr>
          <a:xfrm rot="16200000" flipH="1" flipV="1">
            <a:off x="5982074" y="-916021"/>
            <a:ext cx="3329" cy="4445235"/>
          </a:xfrm>
          <a:prstGeom prst="bentConnector3">
            <a:avLst>
              <a:gd name="adj1" fmla="val -686692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9E75A563-E37E-493B-A848-7A461FE56820}"/>
              </a:ext>
            </a:extLst>
          </p:cNvPr>
          <p:cNvSpPr/>
          <p:nvPr/>
        </p:nvSpPr>
        <p:spPr>
          <a:xfrm>
            <a:off x="7373239" y="778153"/>
            <a:ext cx="9599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>
                <a:latin typeface="+mj-ea"/>
                <a:ea typeface="+mj-ea"/>
              </a:rPr>
              <a:t>もう</a:t>
            </a:r>
            <a:r>
              <a:rPr lang="en-US" altLang="ja-JP" sz="1000">
                <a:latin typeface="+mj-ea"/>
                <a:ea typeface="+mj-ea"/>
              </a:rPr>
              <a:t>1</a:t>
            </a:r>
            <a:r>
              <a:rPr lang="ja-JP" altLang="en-US" sz="1000">
                <a:latin typeface="+mj-ea"/>
                <a:ea typeface="+mj-ea"/>
              </a:rPr>
              <a:t>回ひく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8E3500A-D141-4B23-A868-C1E5D2BE60FB}"/>
              </a:ext>
            </a:extLst>
          </p:cNvPr>
          <p:cNvSpPr/>
          <p:nvPr/>
        </p:nvSpPr>
        <p:spPr>
          <a:xfrm>
            <a:off x="3429189" y="5539146"/>
            <a:ext cx="573601" cy="979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+mj-ea"/>
                <a:ea typeface="+mj-ea"/>
              </a:rPr>
              <a:t>TR</a:t>
            </a:r>
            <a:r>
              <a:rPr kumimoji="1" lang="ja-JP" altLang="en-US" sz="1000">
                <a:latin typeface="+mj-ea"/>
                <a:ea typeface="+mj-ea"/>
              </a:rPr>
              <a:t>カード</a:t>
            </a:r>
            <a:endParaRPr kumimoji="1" lang="en-US" altLang="ja-JP" sz="1000">
              <a:latin typeface="+mj-ea"/>
              <a:ea typeface="+mj-ea"/>
            </a:endParaRPr>
          </a:p>
          <a:p>
            <a:pPr algn="ctr"/>
            <a:r>
              <a:rPr kumimoji="1" lang="ja-JP" altLang="en-US" sz="1000">
                <a:latin typeface="+mj-ea"/>
                <a:ea typeface="+mj-ea"/>
              </a:rPr>
              <a:t>詳細画面</a:t>
            </a: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E0C3AC03-EBB5-4E60-9EDD-81B728858872}"/>
              </a:ext>
            </a:extLst>
          </p:cNvPr>
          <p:cNvSpPr/>
          <p:nvPr/>
        </p:nvSpPr>
        <p:spPr>
          <a:xfrm>
            <a:off x="7833762" y="3418900"/>
            <a:ext cx="749970" cy="1280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+mj-ea"/>
                <a:ea typeface="+mj-ea"/>
              </a:rPr>
              <a:t>TR</a:t>
            </a:r>
            <a:r>
              <a:rPr kumimoji="1" lang="ja-JP" altLang="en-US" sz="1000">
                <a:latin typeface="+mj-ea"/>
                <a:ea typeface="+mj-ea"/>
              </a:rPr>
              <a:t>カード</a:t>
            </a:r>
            <a:endParaRPr kumimoji="1" lang="en-US" altLang="ja-JP" sz="1000">
              <a:latin typeface="+mj-ea"/>
              <a:ea typeface="+mj-ea"/>
            </a:endParaRPr>
          </a:p>
          <a:p>
            <a:pPr algn="ctr"/>
            <a:r>
              <a:rPr kumimoji="1" lang="ja-JP" altLang="en-US" sz="1000">
                <a:latin typeface="+mj-ea"/>
                <a:ea typeface="+mj-ea"/>
              </a:rPr>
              <a:t>詳細画面</a:t>
            </a:r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1F478D8A-6B97-4FCF-BA2A-D692CEC6D6CF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>
          <a:xfrm>
            <a:off x="8206356" y="2932677"/>
            <a:ext cx="2391" cy="4862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図 1">
            <a:extLst>
              <a:ext uri="{FF2B5EF4-FFF2-40B4-BE49-F238E27FC236}">
                <a16:creationId xmlns:a16="http://schemas.microsoft.com/office/drawing/2014/main" id="{EADC9F95-B66E-4331-8C60-B594DFA8F1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1724" y="3564310"/>
            <a:ext cx="920858" cy="1633220"/>
          </a:xfrm>
          <a:prstGeom prst="rect">
            <a:avLst/>
          </a:prstGeom>
        </p:spPr>
      </p:pic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E91740C8-E68A-43B0-AC06-79245A4619D6}"/>
              </a:ext>
            </a:extLst>
          </p:cNvPr>
          <p:cNvCxnSpPr>
            <a:cxnSpLocks/>
            <a:stCxn id="4" idx="3"/>
            <a:endCxn id="49" idx="1"/>
          </p:cNvCxnSpPr>
          <p:nvPr/>
        </p:nvCxnSpPr>
        <p:spPr>
          <a:xfrm>
            <a:off x="5643429" y="2119288"/>
            <a:ext cx="674955" cy="10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コネクタ: カギ線 53">
            <a:extLst>
              <a:ext uri="{FF2B5EF4-FFF2-40B4-BE49-F238E27FC236}">
                <a16:creationId xmlns:a16="http://schemas.microsoft.com/office/drawing/2014/main" id="{51DB01EE-E71B-41D7-8B4E-28DD00CADB1D}"/>
              </a:ext>
            </a:extLst>
          </p:cNvPr>
          <p:cNvCxnSpPr>
            <a:cxnSpLocks/>
            <a:stCxn id="4" idx="2"/>
            <a:endCxn id="2" idx="0"/>
          </p:cNvCxnSpPr>
          <p:nvPr/>
        </p:nvCxnSpPr>
        <p:spPr>
          <a:xfrm rot="16200000" flipH="1">
            <a:off x="4922639" y="3194795"/>
            <a:ext cx="628263" cy="11076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0FDAEA55-8833-4C96-A416-B4313BF9C6B3}"/>
              </a:ext>
            </a:extLst>
          </p:cNvPr>
          <p:cNvSpPr txBox="1"/>
          <p:nvPr/>
        </p:nvSpPr>
        <p:spPr>
          <a:xfrm>
            <a:off x="4359554" y="5197972"/>
            <a:ext cx="185828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</a:rPr>
              <a:t>ga110a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ja-JP" altLang="en-US" sz="900">
                <a:latin typeface="+mj-ea"/>
                <a:ea typeface="+mj-ea"/>
              </a:rPr>
              <a:t>アイテム詳細ウィンドウ</a:t>
            </a:r>
            <a:endParaRPr lang="en-US" altLang="ja-JP" sz="900">
              <a:latin typeface="+mj-ea"/>
              <a:ea typeface="+mj-ea"/>
            </a:endParaRPr>
          </a:p>
        </p:txBody>
      </p:sp>
      <p:pic>
        <p:nvPicPr>
          <p:cNvPr id="57" name="図 56">
            <a:extLst>
              <a:ext uri="{FF2B5EF4-FFF2-40B4-BE49-F238E27FC236}">
                <a16:creationId xmlns:a16="http://schemas.microsoft.com/office/drawing/2014/main" id="{D3D4C8E9-6469-4728-B525-0A78798D0A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751" y="1304931"/>
            <a:ext cx="916536" cy="1618297"/>
          </a:xfrm>
          <a:prstGeom prst="rect">
            <a:avLst/>
          </a:prstGeom>
        </p:spPr>
      </p:pic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3B6D9898-1781-403A-B204-4C112ECB15C1}"/>
              </a:ext>
            </a:extLst>
          </p:cNvPr>
          <p:cNvSpPr/>
          <p:nvPr/>
        </p:nvSpPr>
        <p:spPr>
          <a:xfrm>
            <a:off x="3965083" y="6167979"/>
            <a:ext cx="830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00"/>
              <a:t>c</a:t>
            </a:r>
            <a:r>
              <a:rPr lang="ja-JP" altLang="en-US" sz="1000"/>
              <a:t>y210</a:t>
            </a:r>
            <a:endParaRPr lang="en-US" altLang="ja-JP" sz="1000"/>
          </a:p>
          <a:p>
            <a:pPr algn="ctr"/>
            <a:r>
              <a:rPr lang="en-US" altLang="ja-JP" sz="1000"/>
              <a:t>TR</a:t>
            </a:r>
            <a:r>
              <a:rPr lang="ja-JP" altLang="en-US" sz="1000"/>
              <a:t>詳細図鑑</a:t>
            </a:r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89F39108-14BC-41B5-B360-6A8A7EDA5754}"/>
              </a:ext>
            </a:extLst>
          </p:cNvPr>
          <p:cNvSpPr/>
          <p:nvPr/>
        </p:nvSpPr>
        <p:spPr>
          <a:xfrm>
            <a:off x="7837721" y="4660758"/>
            <a:ext cx="830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00"/>
              <a:t>c</a:t>
            </a:r>
            <a:r>
              <a:rPr lang="ja-JP" altLang="en-US" sz="1000"/>
              <a:t>y210</a:t>
            </a:r>
            <a:endParaRPr lang="en-US" altLang="ja-JP" sz="1000"/>
          </a:p>
          <a:p>
            <a:pPr algn="ctr"/>
            <a:r>
              <a:rPr lang="en-US" altLang="ja-JP" sz="1000"/>
              <a:t>TR</a:t>
            </a:r>
            <a:r>
              <a:rPr lang="ja-JP" altLang="en-US" sz="1000"/>
              <a:t>詳細図鑑</a:t>
            </a:r>
          </a:p>
        </p:txBody>
      </p: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DAACAB48-9087-48B0-8790-D7D072A90EF6}"/>
              </a:ext>
            </a:extLst>
          </p:cNvPr>
          <p:cNvCxnSpPr>
            <a:cxnSpLocks/>
            <a:stCxn id="46" idx="2"/>
            <a:endCxn id="7" idx="0"/>
          </p:cNvCxnSpPr>
          <p:nvPr/>
        </p:nvCxnSpPr>
        <p:spPr>
          <a:xfrm>
            <a:off x="3706174" y="5004990"/>
            <a:ext cx="9816" cy="534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図 75">
            <a:extLst>
              <a:ext uri="{FF2B5EF4-FFF2-40B4-BE49-F238E27FC236}">
                <a16:creationId xmlns:a16="http://schemas.microsoft.com/office/drawing/2014/main" id="{8ADDF2A9-F4E0-4757-BAC6-65B61DEE02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8539" y="4706112"/>
            <a:ext cx="812004" cy="1447291"/>
          </a:xfrm>
          <a:prstGeom prst="rect">
            <a:avLst/>
          </a:prstGeom>
        </p:spPr>
      </p:pic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8CE92382-46E9-4CE6-BC0C-BA388D7B5E19}"/>
              </a:ext>
            </a:extLst>
          </p:cNvPr>
          <p:cNvSpPr txBox="1"/>
          <p:nvPr/>
        </p:nvSpPr>
        <p:spPr>
          <a:xfrm>
            <a:off x="1837141" y="6148246"/>
            <a:ext cx="1303952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メイリオ"/>
                <a:ea typeface="メイリオ"/>
              </a:rPr>
              <a:t>Ga110c</a:t>
            </a:r>
            <a:endParaRPr lang="ja-JP" altLang="en-US"/>
          </a:p>
          <a:p>
            <a:pPr algn="ctr"/>
            <a:r>
              <a:rPr lang="ja-JP" altLang="en-US" sz="900">
                <a:latin typeface="+mj-ea"/>
                <a:ea typeface="+mj-ea"/>
              </a:rPr>
              <a:t>スタンプカード確認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ja-JP" altLang="en-US" sz="900">
                <a:latin typeface="+mj-ea"/>
                <a:ea typeface="+mj-ea"/>
              </a:rPr>
              <a:t>ダイアログ</a:t>
            </a:r>
            <a:endParaRPr lang="en-US" altLang="ja-JP" sz="900">
              <a:latin typeface="+mj-ea"/>
              <a:ea typeface="+mj-ea"/>
            </a:endParaRPr>
          </a:p>
        </p:txBody>
      </p:sp>
      <p:cxnSp>
        <p:nvCxnSpPr>
          <p:cNvPr id="78" name="コネクタ: カギ線 77">
            <a:extLst>
              <a:ext uri="{FF2B5EF4-FFF2-40B4-BE49-F238E27FC236}">
                <a16:creationId xmlns:a16="http://schemas.microsoft.com/office/drawing/2014/main" id="{5BA10E3D-2DE1-409E-89A1-7DB87F156282}"/>
              </a:ext>
            </a:extLst>
          </p:cNvPr>
          <p:cNvCxnSpPr>
            <a:cxnSpLocks/>
            <a:stCxn id="57" idx="3"/>
            <a:endCxn id="76" idx="0"/>
          </p:cNvCxnSpPr>
          <p:nvPr/>
        </p:nvCxnSpPr>
        <p:spPr>
          <a:xfrm>
            <a:off x="2364287" y="2114080"/>
            <a:ext cx="160254" cy="259203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1C7BB309-024C-4137-B30D-28CBCD8941F0}"/>
              </a:ext>
            </a:extLst>
          </p:cNvPr>
          <p:cNvSpPr/>
          <p:nvPr/>
        </p:nvSpPr>
        <p:spPr>
          <a:xfrm>
            <a:off x="1521054" y="3335270"/>
            <a:ext cx="749970" cy="1280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00">
                <a:latin typeface="メイリオ"/>
                <a:ea typeface="メイリオ"/>
              </a:rPr>
              <a:t>ADV画面</a:t>
            </a:r>
            <a:endParaRPr lang="en-US" altLang="ja-JP" sz="1000">
              <a:latin typeface="メイリオ" panose="020B0604030504040204" pitchFamily="34" charset="-128"/>
              <a:ea typeface="メイリオ" panose="020B0604030504040204" pitchFamily="34" charset="-128"/>
            </a:endParaRPr>
          </a:p>
        </p:txBody>
      </p: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8FEC5B49-8C12-4C9B-BFCC-E819D89FD74A}"/>
              </a:ext>
            </a:extLst>
          </p:cNvPr>
          <p:cNvCxnSpPr>
            <a:cxnSpLocks/>
            <a:stCxn id="57" idx="2"/>
            <a:endCxn id="51" idx="0"/>
          </p:cNvCxnSpPr>
          <p:nvPr/>
        </p:nvCxnSpPr>
        <p:spPr>
          <a:xfrm flipH="1">
            <a:off x="1896039" y="2923228"/>
            <a:ext cx="9980" cy="4120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5D91DA66-E317-4907-A863-05785253BDF4}"/>
              </a:ext>
            </a:extLst>
          </p:cNvPr>
          <p:cNvSpPr/>
          <p:nvPr/>
        </p:nvSpPr>
        <p:spPr>
          <a:xfrm>
            <a:off x="7190342" y="1844221"/>
            <a:ext cx="3842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FO</a:t>
            </a:r>
            <a:endParaRPr lang="ja-JP" altLang="en-US" sz="1000">
              <a:latin typeface="+mj-ea"/>
              <a:ea typeface="+mj-ea"/>
            </a:endParaRPr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ACAEF1FD-C4BC-4165-9CB7-524FF222DE60}"/>
              </a:ext>
            </a:extLst>
          </p:cNvPr>
          <p:cNvSpPr/>
          <p:nvPr/>
        </p:nvSpPr>
        <p:spPr>
          <a:xfrm>
            <a:off x="7399807" y="1836830"/>
            <a:ext cx="3842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FI</a:t>
            </a:r>
            <a:endParaRPr lang="ja-JP" altLang="en-US" sz="1000">
              <a:latin typeface="+mj-ea"/>
              <a:ea typeface="+mj-ea"/>
            </a:endParaRPr>
          </a:p>
        </p:txBody>
      </p:sp>
      <p:pic>
        <p:nvPicPr>
          <p:cNvPr id="95" name="図 94">
            <a:extLst>
              <a:ext uri="{FF2B5EF4-FFF2-40B4-BE49-F238E27FC236}">
                <a16:creationId xmlns:a16="http://schemas.microsoft.com/office/drawing/2014/main" id="{5AC5D61F-4338-4BC4-9492-842B54F20E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729" y="1302911"/>
            <a:ext cx="904977" cy="1620317"/>
          </a:xfrm>
          <a:prstGeom prst="rect">
            <a:avLst/>
          </a:prstGeom>
        </p:spPr>
      </p:pic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44E0F527-2519-42ED-9F84-C7F5D9D378A9}"/>
              </a:ext>
            </a:extLst>
          </p:cNvPr>
          <p:cNvSpPr txBox="1"/>
          <p:nvPr/>
        </p:nvSpPr>
        <p:spPr>
          <a:xfrm>
            <a:off x="-36951" y="2953501"/>
            <a:ext cx="130395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  <a:ea typeface="+mj-ea"/>
              </a:rPr>
              <a:t>ga100</a:t>
            </a:r>
          </a:p>
          <a:p>
            <a:pPr algn="ctr"/>
            <a:r>
              <a:rPr lang="ja-JP" altLang="en-US" sz="900">
                <a:latin typeface="+mj-ea"/>
                <a:ea typeface="+mj-ea"/>
              </a:rPr>
              <a:t>ガチャ一覧画面</a:t>
            </a:r>
            <a:endParaRPr lang="en-US" altLang="ja-JP" sz="900">
              <a:latin typeface="+mj-ea"/>
              <a:ea typeface="+mj-ea"/>
            </a:endParaRPr>
          </a:p>
        </p:txBody>
      </p: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B14CF993-6DC2-4012-BB8A-FFD6E9E0E443}"/>
              </a:ext>
            </a:extLst>
          </p:cNvPr>
          <p:cNvCxnSpPr>
            <a:cxnSpLocks/>
            <a:stCxn id="95" idx="3"/>
            <a:endCxn id="57" idx="1"/>
          </p:cNvCxnSpPr>
          <p:nvPr/>
        </p:nvCxnSpPr>
        <p:spPr>
          <a:xfrm>
            <a:off x="1097706" y="2113070"/>
            <a:ext cx="350045" cy="101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コネクタ: カギ線 10">
            <a:extLst>
              <a:ext uri="{FF2B5EF4-FFF2-40B4-BE49-F238E27FC236}">
                <a16:creationId xmlns:a16="http://schemas.microsoft.com/office/drawing/2014/main" id="{E673A0AC-DEA6-4A36-B65C-14C3489AE667}"/>
              </a:ext>
            </a:extLst>
          </p:cNvPr>
          <p:cNvCxnSpPr>
            <a:cxnSpLocks/>
            <a:stCxn id="95" idx="2"/>
            <a:endCxn id="46" idx="1"/>
          </p:cNvCxnSpPr>
          <p:nvPr/>
        </p:nvCxnSpPr>
        <p:spPr>
          <a:xfrm rot="16200000" flipH="1">
            <a:off x="1310594" y="2257852"/>
            <a:ext cx="1279732" cy="261048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571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図 91">
            <a:extLst>
              <a:ext uri="{FF2B5EF4-FFF2-40B4-BE49-F238E27FC236}">
                <a16:creationId xmlns:a16="http://schemas.microsoft.com/office/drawing/2014/main" id="{BDF9C5A4-4195-40EC-9E2F-E37258D1C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923" y="1543051"/>
            <a:ext cx="924084" cy="1633558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4"/>
            <a:ext cx="3086100" cy="365125"/>
          </a:xfrm>
        </p:spPr>
        <p:txBody>
          <a:bodyPr/>
          <a:lstStyle/>
          <a:p>
            <a:r>
              <a:rPr kumimoji="1" lang="en-US" altLang="ja-JP">
                <a:latin typeface="+mj-ea"/>
                <a:ea typeface="+mj-ea"/>
              </a:rPr>
              <a:t>CONFIDENTIAL</a:t>
            </a:r>
            <a:endParaRPr kumimoji="1" lang="ja-JP" altLang="en-US">
              <a:latin typeface="+mj-ea"/>
              <a:ea typeface="+mj-ea"/>
            </a:endParaRPr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3A947ECF-790C-43B9-B30C-686DD1803143}"/>
              </a:ext>
            </a:extLst>
          </p:cNvPr>
          <p:cNvSpPr/>
          <p:nvPr/>
        </p:nvSpPr>
        <p:spPr>
          <a:xfrm>
            <a:off x="3377899" y="1543051"/>
            <a:ext cx="926523" cy="1625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100">
                <a:latin typeface="+mj-ea"/>
                <a:ea typeface="+mj-ea"/>
              </a:rPr>
              <a:t>ガチャ演出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2159566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●画面遷移　無料ガチャ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91DD26AF-281E-4AA2-8240-F6AA25A0D777}"/>
              </a:ext>
            </a:extLst>
          </p:cNvPr>
          <p:cNvSpPr txBox="1"/>
          <p:nvPr/>
        </p:nvSpPr>
        <p:spPr>
          <a:xfrm>
            <a:off x="2134691" y="1810939"/>
            <a:ext cx="338141" cy="1231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ja-JP" sz="20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ja-JP" altLang="en-US" sz="200">
                <a:solidFill>
                  <a:schemeClr val="bg1"/>
                </a:solidFill>
                <a:latin typeface="+mj-ea"/>
                <a:ea typeface="+mj-ea"/>
              </a:rPr>
              <a:t>枚目</a:t>
            </a:r>
            <a:endParaRPr lang="en-US" altLang="ja-JP" sz="2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B5290D61-C11C-455C-9E50-33CE1860006D}"/>
              </a:ext>
            </a:extLst>
          </p:cNvPr>
          <p:cNvSpPr txBox="1"/>
          <p:nvPr/>
        </p:nvSpPr>
        <p:spPr>
          <a:xfrm>
            <a:off x="1195228" y="3180050"/>
            <a:ext cx="130395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</a:rPr>
              <a:t>ga110</a:t>
            </a:r>
          </a:p>
          <a:p>
            <a:pPr algn="ctr"/>
            <a:r>
              <a:rPr lang="ja-JP" altLang="en-US" sz="900">
                <a:latin typeface="+mj-ea"/>
              </a:rPr>
              <a:t>ガチャトップ画面</a:t>
            </a:r>
            <a:endParaRPr lang="en-US" altLang="ja-JP" sz="900">
              <a:latin typeface="+mj-ea"/>
            </a:endParaRPr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2D4F30FD-850A-40D8-BA63-B869C6FAB908}"/>
              </a:ext>
            </a:extLst>
          </p:cNvPr>
          <p:cNvSpPr txBox="1"/>
          <p:nvPr/>
        </p:nvSpPr>
        <p:spPr>
          <a:xfrm>
            <a:off x="5762877" y="3210891"/>
            <a:ext cx="1338828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ja-JP" sz="1000">
                <a:latin typeface="+mj-ea"/>
              </a:rPr>
              <a:t>ga140</a:t>
            </a:r>
          </a:p>
          <a:p>
            <a:pPr algn="ctr"/>
            <a:r>
              <a:rPr lang="ja-JP" altLang="en-US" sz="1000">
                <a:latin typeface="+mj-ea"/>
              </a:rPr>
              <a:t>ガチャ結果一覧画面</a:t>
            </a:r>
            <a:endParaRPr lang="en-US" altLang="ja-JP" sz="1000">
              <a:latin typeface="+mj-ea"/>
            </a:endParaRP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4A6B3103-50AA-4F25-A3D8-1F757858C106}"/>
              </a:ext>
            </a:extLst>
          </p:cNvPr>
          <p:cNvSpPr txBox="1"/>
          <p:nvPr/>
        </p:nvSpPr>
        <p:spPr>
          <a:xfrm>
            <a:off x="3193664" y="3250617"/>
            <a:ext cx="1260764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</a:rPr>
              <a:t>ga130</a:t>
            </a:r>
          </a:p>
          <a:p>
            <a:pPr algn="ctr"/>
            <a:r>
              <a:rPr lang="ja-JP" altLang="en-US" sz="900">
                <a:latin typeface="+mj-ea"/>
              </a:rPr>
              <a:t>ガチャ演出画面</a:t>
            </a:r>
            <a:endParaRPr lang="en-US" altLang="ja-JP" sz="900">
              <a:latin typeface="+mj-ea"/>
            </a:endParaRPr>
          </a:p>
          <a:p>
            <a:pPr algn="ctr"/>
            <a:r>
              <a:rPr lang="en-US" altLang="ja-JP" sz="800">
                <a:latin typeface="+mj-ea"/>
              </a:rPr>
              <a:t>※</a:t>
            </a:r>
            <a:r>
              <a:rPr lang="ja-JP" altLang="en-US" sz="800">
                <a:latin typeface="+mj-ea"/>
              </a:rPr>
              <a:t>要相談</a:t>
            </a:r>
            <a:endParaRPr lang="en-US" altLang="ja-JP" sz="900">
              <a:latin typeface="+mj-ea"/>
            </a:endParaRPr>
          </a:p>
        </p:txBody>
      </p:sp>
      <p:cxnSp>
        <p:nvCxnSpPr>
          <p:cNvPr id="101" name="コネクタ: カギ線 100">
            <a:extLst>
              <a:ext uri="{FF2B5EF4-FFF2-40B4-BE49-F238E27FC236}">
                <a16:creationId xmlns:a16="http://schemas.microsoft.com/office/drawing/2014/main" id="{83004F6A-545A-4AB1-81E3-2C92F181F719}"/>
              </a:ext>
            </a:extLst>
          </p:cNvPr>
          <p:cNvCxnSpPr>
            <a:cxnSpLocks/>
            <a:stCxn id="100" idx="4"/>
          </p:cNvCxnSpPr>
          <p:nvPr/>
        </p:nvCxnSpPr>
        <p:spPr>
          <a:xfrm rot="16200000" flipH="1">
            <a:off x="1262878" y="3796572"/>
            <a:ext cx="2833155" cy="13632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4FFDD4BD-92A8-44C7-BFBC-939A02DB581C}"/>
              </a:ext>
            </a:extLst>
          </p:cNvPr>
          <p:cNvSpPr txBox="1"/>
          <p:nvPr/>
        </p:nvSpPr>
        <p:spPr>
          <a:xfrm>
            <a:off x="2835512" y="2098341"/>
            <a:ext cx="3816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FO</a:t>
            </a:r>
            <a:endParaRPr kumimoji="1" lang="ja-JP" altLang="en-US" sz="1000">
              <a:latin typeface="+mj-ea"/>
              <a:ea typeface="+mj-ea"/>
            </a:endParaRPr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84C76E4E-F10F-4F52-BCD1-DD117F29AED9}"/>
              </a:ext>
            </a:extLst>
          </p:cNvPr>
          <p:cNvSpPr/>
          <p:nvPr/>
        </p:nvSpPr>
        <p:spPr>
          <a:xfrm>
            <a:off x="3074032" y="2092003"/>
            <a:ext cx="3842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FI</a:t>
            </a:r>
            <a:endParaRPr lang="ja-JP" altLang="en-US" sz="1000">
              <a:latin typeface="+mj-ea"/>
              <a:ea typeface="+mj-ea"/>
            </a:endParaRPr>
          </a:p>
        </p:txBody>
      </p:sp>
      <p:pic>
        <p:nvPicPr>
          <p:cNvPr id="40" name="図 39">
            <a:extLst>
              <a:ext uri="{FF2B5EF4-FFF2-40B4-BE49-F238E27FC236}">
                <a16:creationId xmlns:a16="http://schemas.microsoft.com/office/drawing/2014/main" id="{3D86911A-BF7A-4C06-91BA-6FB970BD4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433" y="1550539"/>
            <a:ext cx="924084" cy="1627744"/>
          </a:xfrm>
          <a:prstGeom prst="rect">
            <a:avLst/>
          </a:prstGeom>
        </p:spPr>
      </p:pic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8D7D8936-5C22-4312-A77E-354F2FBF1170}"/>
              </a:ext>
            </a:extLst>
          </p:cNvPr>
          <p:cNvCxnSpPr>
            <a:cxnSpLocks/>
            <a:stCxn id="49" idx="3"/>
            <a:endCxn id="40" idx="1"/>
          </p:cNvCxnSpPr>
          <p:nvPr/>
        </p:nvCxnSpPr>
        <p:spPr>
          <a:xfrm>
            <a:off x="4304422" y="2355943"/>
            <a:ext cx="1635011" cy="846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F66A02C1-F76B-418E-A617-B50BB27BDF38}"/>
              </a:ext>
            </a:extLst>
          </p:cNvPr>
          <p:cNvSpPr/>
          <p:nvPr/>
        </p:nvSpPr>
        <p:spPr>
          <a:xfrm>
            <a:off x="6439895" y="1286913"/>
            <a:ext cx="6034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>
                <a:latin typeface="+mj-ea"/>
                <a:ea typeface="+mj-ea"/>
              </a:rPr>
              <a:t>1or10</a:t>
            </a:r>
            <a:endParaRPr lang="ja-JP" altLang="en-US" sz="1000">
              <a:latin typeface="+mj-ea"/>
              <a:ea typeface="+mj-ea"/>
            </a:endParaRPr>
          </a:p>
        </p:txBody>
      </p:sp>
      <p:cxnSp>
        <p:nvCxnSpPr>
          <p:cNvPr id="3" name="コネクタ: カギ線 2">
            <a:extLst>
              <a:ext uri="{FF2B5EF4-FFF2-40B4-BE49-F238E27FC236}">
                <a16:creationId xmlns:a16="http://schemas.microsoft.com/office/drawing/2014/main" id="{EDDB7613-04B0-47CF-884E-7522D7C868A8}"/>
              </a:ext>
            </a:extLst>
          </p:cNvPr>
          <p:cNvCxnSpPr>
            <a:cxnSpLocks/>
            <a:stCxn id="40" idx="0"/>
            <a:endCxn id="92" idx="0"/>
          </p:cNvCxnSpPr>
          <p:nvPr/>
        </p:nvCxnSpPr>
        <p:spPr>
          <a:xfrm rot="16200000" flipV="1">
            <a:off x="4158476" y="-692460"/>
            <a:ext cx="7488" cy="4478510"/>
          </a:xfrm>
          <a:prstGeom prst="bentConnector3">
            <a:avLst>
              <a:gd name="adj1" fmla="val 315288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33564607-A355-4E54-95EF-A5516E9F0E10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669266" y="5274324"/>
            <a:ext cx="501007" cy="69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8E3500A-D141-4B23-A868-C1E5D2BE60FB}"/>
              </a:ext>
            </a:extLst>
          </p:cNvPr>
          <p:cNvSpPr/>
          <p:nvPr/>
        </p:nvSpPr>
        <p:spPr>
          <a:xfrm>
            <a:off x="4170273" y="4634140"/>
            <a:ext cx="749970" cy="1280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+mj-ea"/>
                <a:ea typeface="+mj-ea"/>
              </a:rPr>
              <a:t>TR</a:t>
            </a:r>
            <a:r>
              <a:rPr kumimoji="1" lang="ja-JP" altLang="en-US" sz="1000">
                <a:latin typeface="+mj-ea"/>
                <a:ea typeface="+mj-ea"/>
              </a:rPr>
              <a:t>カード</a:t>
            </a:r>
            <a:endParaRPr kumimoji="1" lang="en-US" altLang="ja-JP" sz="1000">
              <a:latin typeface="+mj-ea"/>
              <a:ea typeface="+mj-ea"/>
            </a:endParaRPr>
          </a:p>
          <a:p>
            <a:pPr algn="ctr"/>
            <a:r>
              <a:rPr kumimoji="1" lang="ja-JP" altLang="en-US" sz="1000">
                <a:latin typeface="+mj-ea"/>
                <a:ea typeface="+mj-ea"/>
              </a:rPr>
              <a:t>詳細画面</a:t>
            </a: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E0C3AC03-EBB5-4E60-9EDD-81B728858872}"/>
              </a:ext>
            </a:extLst>
          </p:cNvPr>
          <p:cNvSpPr/>
          <p:nvPr/>
        </p:nvSpPr>
        <p:spPr>
          <a:xfrm>
            <a:off x="6045806" y="3939953"/>
            <a:ext cx="749970" cy="1280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+mj-ea"/>
                <a:ea typeface="+mj-ea"/>
              </a:rPr>
              <a:t>TR</a:t>
            </a:r>
            <a:r>
              <a:rPr kumimoji="1" lang="ja-JP" altLang="en-US" sz="1000">
                <a:latin typeface="+mj-ea"/>
                <a:ea typeface="+mj-ea"/>
              </a:rPr>
              <a:t>カード</a:t>
            </a:r>
            <a:endParaRPr kumimoji="1" lang="en-US" altLang="ja-JP" sz="1000">
              <a:latin typeface="+mj-ea"/>
              <a:ea typeface="+mj-ea"/>
            </a:endParaRPr>
          </a:p>
          <a:p>
            <a:pPr algn="ctr"/>
            <a:r>
              <a:rPr kumimoji="1" lang="ja-JP" altLang="en-US" sz="1000">
                <a:latin typeface="+mj-ea"/>
                <a:ea typeface="+mj-ea"/>
              </a:rPr>
              <a:t>詳細画面</a:t>
            </a:r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1F478D8A-6B97-4FCF-BA2A-D692CEC6D6CF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>
          <a:xfrm>
            <a:off x="6401475" y="3178283"/>
            <a:ext cx="19316" cy="761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E91740C8-E68A-43B0-AC06-79245A4619D6}"/>
              </a:ext>
            </a:extLst>
          </p:cNvPr>
          <p:cNvCxnSpPr>
            <a:cxnSpLocks/>
            <a:stCxn id="92" idx="3"/>
            <a:endCxn id="49" idx="1"/>
          </p:cNvCxnSpPr>
          <p:nvPr/>
        </p:nvCxnSpPr>
        <p:spPr>
          <a:xfrm flipV="1">
            <a:off x="2385007" y="2355943"/>
            <a:ext cx="992892" cy="388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楕円 99">
            <a:extLst>
              <a:ext uri="{FF2B5EF4-FFF2-40B4-BE49-F238E27FC236}">
                <a16:creationId xmlns:a16="http://schemas.microsoft.com/office/drawing/2014/main" id="{72031EB2-8CF0-4620-99CA-8B66FF863F62}"/>
              </a:ext>
            </a:extLst>
          </p:cNvPr>
          <p:cNvSpPr/>
          <p:nvPr/>
        </p:nvSpPr>
        <p:spPr>
          <a:xfrm>
            <a:off x="2499180" y="2223938"/>
            <a:ext cx="224221" cy="2242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j-ea"/>
              <a:ea typeface="+mj-ea"/>
            </a:endParaRPr>
          </a:p>
        </p:txBody>
      </p:sp>
      <p:pic>
        <p:nvPicPr>
          <p:cNvPr id="51" name="図 50">
            <a:extLst>
              <a:ext uri="{FF2B5EF4-FFF2-40B4-BE49-F238E27FC236}">
                <a16:creationId xmlns:a16="http://schemas.microsoft.com/office/drawing/2014/main" id="{CEF57ECB-2892-43C6-AB54-90717D56C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958" y="1550537"/>
            <a:ext cx="916536" cy="1618297"/>
          </a:xfrm>
          <a:prstGeom prst="rect">
            <a:avLst/>
          </a:prstGeom>
        </p:spPr>
      </p:pic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501E874D-0151-4125-B7D1-D1C9C07F0455}"/>
              </a:ext>
            </a:extLst>
          </p:cNvPr>
          <p:cNvGrpSpPr/>
          <p:nvPr/>
        </p:nvGrpSpPr>
        <p:grpSpPr>
          <a:xfrm>
            <a:off x="2768323" y="4567611"/>
            <a:ext cx="900944" cy="1604061"/>
            <a:chOff x="597519" y="1198846"/>
            <a:chExt cx="2479906" cy="4415280"/>
          </a:xfrm>
        </p:grpSpPr>
        <p:pic>
          <p:nvPicPr>
            <p:cNvPr id="34" name="図 33" descr="ブルー, モニター, ブラック, ストリート が含まれている画像&#10;&#10;自動的に生成された説明">
              <a:extLst>
                <a:ext uri="{FF2B5EF4-FFF2-40B4-BE49-F238E27FC236}">
                  <a16:creationId xmlns:a16="http://schemas.microsoft.com/office/drawing/2014/main" id="{2C8B32D9-CC71-455D-9F20-0E42A1C7C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519" y="1198846"/>
              <a:ext cx="2479906" cy="4415280"/>
            </a:xfrm>
            <a:prstGeom prst="rect">
              <a:avLst/>
            </a:prstGeom>
          </p:spPr>
        </p:pic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5D6692B-5583-4B32-8CFF-BD67A6732C63}"/>
                </a:ext>
              </a:extLst>
            </p:cNvPr>
            <p:cNvSpPr/>
            <p:nvPr/>
          </p:nvSpPr>
          <p:spPr>
            <a:xfrm>
              <a:off x="1044093" y="2351913"/>
              <a:ext cx="1538360" cy="202907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600">
                  <a:solidFill>
                    <a:schemeClr val="bg1"/>
                  </a:solidFill>
                  <a:latin typeface="+mj-ea"/>
                  <a:ea typeface="+mj-ea"/>
                </a:rPr>
                <a:t>WebView</a:t>
              </a:r>
            </a:p>
            <a:p>
              <a:pPr algn="ctr"/>
              <a:r>
                <a:rPr kumimoji="1" lang="ja-JP" altLang="en-US" sz="600">
                  <a:solidFill>
                    <a:schemeClr val="bg1"/>
                  </a:solidFill>
                  <a:latin typeface="+mj-ea"/>
                  <a:ea typeface="+mj-ea"/>
                </a:rPr>
                <a:t>表示領域</a:t>
              </a:r>
            </a:p>
            <a:p>
              <a:pPr algn="ctr"/>
              <a:endParaRPr kumimoji="1" lang="ja-JP" altLang="en-US" sz="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BCF3A634-58B4-4A0B-9B00-2C71B174619E}"/>
              </a:ext>
            </a:extLst>
          </p:cNvPr>
          <p:cNvSpPr txBox="1"/>
          <p:nvPr/>
        </p:nvSpPr>
        <p:spPr>
          <a:xfrm>
            <a:off x="2457004" y="6209235"/>
            <a:ext cx="1473321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</a:rPr>
              <a:t>ga110c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ja-JP" altLang="en-US" sz="900">
                <a:latin typeface="+mj-ea"/>
                <a:ea typeface="+mj-ea"/>
              </a:rPr>
              <a:t>提供割合ダイアログ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ja-JP" altLang="en-US" sz="900">
                <a:latin typeface="+mj-ea"/>
                <a:ea typeface="+mj-ea"/>
              </a:rPr>
              <a:t>（</a:t>
            </a:r>
            <a:r>
              <a:rPr lang="en-US" altLang="ja-JP" sz="900">
                <a:latin typeface="+mj-ea"/>
                <a:ea typeface="+mj-ea"/>
              </a:rPr>
              <a:t>WebView</a:t>
            </a:r>
            <a:r>
              <a:rPr lang="ja-JP" altLang="en-US" sz="900">
                <a:latin typeface="+mj-ea"/>
                <a:ea typeface="+mj-ea"/>
              </a:rPr>
              <a:t>）</a:t>
            </a:r>
            <a:endParaRPr lang="en-US" altLang="ja-JP" sz="900">
              <a:latin typeface="+mj-ea"/>
              <a:ea typeface="+mj-ea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CDACF576-67AC-4BEF-BD88-FCD9EBC75D26}"/>
              </a:ext>
            </a:extLst>
          </p:cNvPr>
          <p:cNvSpPr/>
          <p:nvPr/>
        </p:nvSpPr>
        <p:spPr>
          <a:xfrm>
            <a:off x="4089566" y="5902676"/>
            <a:ext cx="830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00"/>
              <a:t>c</a:t>
            </a:r>
            <a:r>
              <a:rPr lang="ja-JP" altLang="en-US" sz="1000"/>
              <a:t>y210</a:t>
            </a:r>
            <a:endParaRPr lang="en-US" altLang="ja-JP" sz="1000"/>
          </a:p>
          <a:p>
            <a:pPr algn="ctr"/>
            <a:r>
              <a:rPr lang="en-US" altLang="ja-JP" sz="1000"/>
              <a:t>TR</a:t>
            </a:r>
            <a:r>
              <a:rPr lang="ja-JP" altLang="en-US" sz="1000"/>
              <a:t>詳細図鑑</a:t>
            </a: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8B9D842D-6669-428D-8532-6D37E38A9F6B}"/>
              </a:ext>
            </a:extLst>
          </p:cNvPr>
          <p:cNvSpPr/>
          <p:nvPr/>
        </p:nvSpPr>
        <p:spPr>
          <a:xfrm>
            <a:off x="6005452" y="5217600"/>
            <a:ext cx="830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00"/>
              <a:t>c</a:t>
            </a:r>
            <a:r>
              <a:rPr lang="ja-JP" altLang="en-US" sz="1000"/>
              <a:t>y210</a:t>
            </a:r>
            <a:endParaRPr lang="en-US" altLang="ja-JP" sz="1000"/>
          </a:p>
          <a:p>
            <a:pPr algn="ctr"/>
            <a:r>
              <a:rPr lang="en-US" altLang="ja-JP" sz="1000"/>
              <a:t>TR</a:t>
            </a:r>
            <a:r>
              <a:rPr lang="ja-JP" altLang="en-US" sz="1000"/>
              <a:t>詳細図鑑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0199FD9-0AA1-4B46-8E05-744A98A0183F}"/>
              </a:ext>
            </a:extLst>
          </p:cNvPr>
          <p:cNvSpPr/>
          <p:nvPr/>
        </p:nvSpPr>
        <p:spPr>
          <a:xfrm>
            <a:off x="1532261" y="3720457"/>
            <a:ext cx="749970" cy="1280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00">
                <a:latin typeface="メイリオ"/>
                <a:ea typeface="メイリオ"/>
              </a:rPr>
              <a:t>ADV画面</a:t>
            </a:r>
            <a:endParaRPr lang="en-US" altLang="ja-JP" sz="1000">
              <a:latin typeface="メイリオ" panose="020B0604030504040204" pitchFamily="34" charset="-128"/>
              <a:ea typeface="メイリオ" panose="020B0604030504040204" pitchFamily="34" charset="-128"/>
            </a:endParaRPr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6E557904-5F0F-4A07-996D-5631F1F2DBE6}"/>
              </a:ext>
            </a:extLst>
          </p:cNvPr>
          <p:cNvCxnSpPr>
            <a:cxnSpLocks/>
          </p:cNvCxnSpPr>
          <p:nvPr/>
        </p:nvCxnSpPr>
        <p:spPr>
          <a:xfrm>
            <a:off x="1895126" y="3166141"/>
            <a:ext cx="2392" cy="5543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図 41">
            <a:extLst>
              <a:ext uri="{FF2B5EF4-FFF2-40B4-BE49-F238E27FC236}">
                <a16:creationId xmlns:a16="http://schemas.microsoft.com/office/drawing/2014/main" id="{F2318EBE-45B4-4AD9-8BFC-3DDBBACDB1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433" y="1547794"/>
            <a:ext cx="904977" cy="1620317"/>
          </a:xfrm>
          <a:prstGeom prst="rect">
            <a:avLst/>
          </a:prstGeom>
        </p:spPr>
      </p:pic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988A4D9C-E6C3-458D-B30E-176004A57D78}"/>
              </a:ext>
            </a:extLst>
          </p:cNvPr>
          <p:cNvCxnSpPr>
            <a:cxnSpLocks/>
            <a:stCxn id="42" idx="3"/>
            <a:endCxn id="51" idx="1"/>
          </p:cNvCxnSpPr>
          <p:nvPr/>
        </p:nvCxnSpPr>
        <p:spPr>
          <a:xfrm>
            <a:off x="1116410" y="2357953"/>
            <a:ext cx="342548" cy="173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コネクタ: カギ線 45">
            <a:extLst>
              <a:ext uri="{FF2B5EF4-FFF2-40B4-BE49-F238E27FC236}">
                <a16:creationId xmlns:a16="http://schemas.microsoft.com/office/drawing/2014/main" id="{89540935-BEF9-4918-959B-B1463E2990D0}"/>
              </a:ext>
            </a:extLst>
          </p:cNvPr>
          <p:cNvCxnSpPr>
            <a:cxnSpLocks/>
            <a:stCxn id="42" idx="2"/>
            <a:endCxn id="34" idx="1"/>
          </p:cNvCxnSpPr>
          <p:nvPr/>
        </p:nvCxnSpPr>
        <p:spPr>
          <a:xfrm rot="16200000" flipH="1">
            <a:off x="615357" y="3216675"/>
            <a:ext cx="2201531" cy="210440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24D29C24-3928-4900-B594-0DBB23E39BEA}"/>
              </a:ext>
            </a:extLst>
          </p:cNvPr>
          <p:cNvSpPr txBox="1"/>
          <p:nvPr/>
        </p:nvSpPr>
        <p:spPr>
          <a:xfrm>
            <a:off x="-36951" y="3174588"/>
            <a:ext cx="130395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  <a:ea typeface="+mj-ea"/>
              </a:rPr>
              <a:t>ga100</a:t>
            </a:r>
          </a:p>
          <a:p>
            <a:pPr algn="ctr"/>
            <a:r>
              <a:rPr lang="ja-JP" altLang="en-US" sz="900">
                <a:latin typeface="+mj-ea"/>
                <a:ea typeface="+mj-ea"/>
              </a:rPr>
              <a:t>ガチャ一覧画面</a:t>
            </a:r>
            <a:endParaRPr lang="en-US" altLang="ja-JP" sz="9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54084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F77FFB3-10FD-4DA2-8C1C-976BE42FF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46" y="1130421"/>
            <a:ext cx="2533740" cy="4536538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2279791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</a:t>
            </a:r>
            <a:r>
              <a:rPr kumimoji="1" lang="en-US" altLang="ja-JP" sz="1400" b="1">
                <a:latin typeface="+mn-ea"/>
              </a:rPr>
              <a:t>ga100 </a:t>
            </a:r>
            <a:r>
              <a:rPr kumimoji="1" lang="ja-JP" altLang="en-US" sz="1400" b="1">
                <a:latin typeface="+mn-ea"/>
              </a:rPr>
              <a:t>ガチャ一覧画面</a:t>
            </a:r>
            <a:endParaRPr kumimoji="1" lang="en-US" altLang="ja-JP" sz="1400" b="1">
              <a:latin typeface="+mn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50463"/>
              </p:ext>
            </p:extLst>
          </p:nvPr>
        </p:nvGraphicFramePr>
        <p:xfrm>
          <a:off x="3912577" y="1043205"/>
          <a:ext cx="5112601" cy="223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ヘッダー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共通のヘッダー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背景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ラインナップ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タップで概要ガチャの提供割合画面を表示させる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ガチャバナー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ガチャタイトル</a:t>
                      </a:r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ガチャ内容説明テキスト</a:t>
                      </a:r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ピックアップキャラ</a:t>
                      </a:r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残り日数 を表示させる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タップで該当のガチャトップ画面に遷移させる。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5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スクロールバー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タップで該当のガチャ詳細画面を表示させる。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29161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6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フッター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共通のフッター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209153"/>
                  </a:ext>
                </a:extLst>
              </a:tr>
            </a:tbl>
          </a:graphicData>
        </a:graphic>
      </p:graphicFrame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1570A5A-AE8D-4BC3-BBBB-C11D50DD08D3}"/>
              </a:ext>
            </a:extLst>
          </p:cNvPr>
          <p:cNvSpPr txBox="1"/>
          <p:nvPr/>
        </p:nvSpPr>
        <p:spPr>
          <a:xfrm>
            <a:off x="3175479" y="998918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>
                <a:latin typeface="+mn-ea"/>
              </a:rPr>
              <a:t>１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EB7089E5-2479-4EB1-B705-EF6C88F700F1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2996758" y="1129723"/>
            <a:ext cx="178721" cy="22284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2C5553-4F26-47EC-AE77-264FC44A6155}"/>
              </a:ext>
            </a:extLst>
          </p:cNvPr>
          <p:cNvSpPr txBox="1"/>
          <p:nvPr/>
        </p:nvSpPr>
        <p:spPr>
          <a:xfrm>
            <a:off x="3175479" y="16773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2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B4A0E19-5B20-4219-B5B7-EF09954DF4E8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878566" y="1808200"/>
            <a:ext cx="296913" cy="197761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2F8605-2674-4DA0-B3E5-6895A138517A}"/>
              </a:ext>
            </a:extLst>
          </p:cNvPr>
          <p:cNvSpPr txBox="1"/>
          <p:nvPr/>
        </p:nvSpPr>
        <p:spPr>
          <a:xfrm>
            <a:off x="3175479" y="1983244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3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40AABBEC-B6A2-4AED-877F-74E362FC9EF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760038" y="2114049"/>
            <a:ext cx="415441" cy="142992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AA19D4F5-0A24-4736-AB01-7DE5EC3CD5AC}"/>
              </a:ext>
            </a:extLst>
          </p:cNvPr>
          <p:cNvSpPr txBox="1"/>
          <p:nvPr/>
        </p:nvSpPr>
        <p:spPr>
          <a:xfrm>
            <a:off x="3131396" y="5176987"/>
            <a:ext cx="2728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6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4B863FB6-A764-41B6-9EAE-B0CB29714BEF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2878566" y="5307792"/>
            <a:ext cx="252830" cy="130805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211C799-F7BE-4E6A-AF15-00F28E6229EE}"/>
              </a:ext>
            </a:extLst>
          </p:cNvPr>
          <p:cNvSpPr txBox="1"/>
          <p:nvPr/>
        </p:nvSpPr>
        <p:spPr>
          <a:xfrm>
            <a:off x="3175479" y="287860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5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8112176D-CAA0-4C0B-B2D8-9C1D56561F30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2878565" y="3009410"/>
            <a:ext cx="296914" cy="22909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6F9A471C-CCC0-493B-B89D-429CD9E767AB}"/>
              </a:ext>
            </a:extLst>
          </p:cNvPr>
          <p:cNvSpPr txBox="1"/>
          <p:nvPr/>
        </p:nvSpPr>
        <p:spPr>
          <a:xfrm>
            <a:off x="3175479" y="2349722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4</a:t>
            </a:r>
          </a:p>
        </p:txBody>
      </p: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818F7F9A-7227-4222-9E85-936DB20BB5C2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2657477" y="2480527"/>
            <a:ext cx="518002" cy="201442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2F9A0B5B-5FD0-4EFC-8A8F-C7202DA19219}"/>
              </a:ext>
            </a:extLst>
          </p:cNvPr>
          <p:cNvGrpSpPr/>
          <p:nvPr/>
        </p:nvGrpSpPr>
        <p:grpSpPr>
          <a:xfrm>
            <a:off x="3955778" y="4019658"/>
            <a:ext cx="3567992" cy="1418939"/>
            <a:chOff x="0" y="0"/>
            <a:chExt cx="3567992" cy="1418939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C44F59E8-5EA4-4092-AEB9-5918ADAD0066}"/>
                </a:ext>
              </a:extLst>
            </p:cNvPr>
            <p:cNvGrpSpPr/>
            <p:nvPr/>
          </p:nvGrpSpPr>
          <p:grpSpPr>
            <a:xfrm>
              <a:off x="0" y="24720"/>
              <a:ext cx="3555487" cy="1183613"/>
              <a:chOff x="0" y="24720"/>
              <a:chExt cx="3595686" cy="738474"/>
            </a:xfrm>
          </p:grpSpPr>
          <p:sp>
            <p:nvSpPr>
              <p:cNvPr id="60" name="四角形: 角を丸くする 59">
                <a:extLst>
                  <a:ext uri="{FF2B5EF4-FFF2-40B4-BE49-F238E27FC236}">
                    <a16:creationId xmlns:a16="http://schemas.microsoft.com/office/drawing/2014/main" id="{DE66F6A7-24E5-491A-A943-523CDB11456B}"/>
                  </a:ext>
                </a:extLst>
              </p:cNvPr>
              <p:cNvSpPr/>
              <p:nvPr/>
            </p:nvSpPr>
            <p:spPr>
              <a:xfrm>
                <a:off x="0" y="24720"/>
                <a:ext cx="3595686" cy="73847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  <p:grpSp>
            <p:nvGrpSpPr>
              <p:cNvPr id="61" name="グループ化 60">
                <a:extLst>
                  <a:ext uri="{FF2B5EF4-FFF2-40B4-BE49-F238E27FC236}">
                    <a16:creationId xmlns:a16="http://schemas.microsoft.com/office/drawing/2014/main" id="{AB58BBC2-C7B2-42EC-859C-E66E5E6FA548}"/>
                  </a:ext>
                </a:extLst>
              </p:cNvPr>
              <p:cNvGrpSpPr/>
              <p:nvPr/>
            </p:nvGrpSpPr>
            <p:grpSpPr>
              <a:xfrm>
                <a:off x="93462" y="296925"/>
                <a:ext cx="3328510" cy="319264"/>
                <a:chOff x="93462" y="296925"/>
                <a:chExt cx="3328510" cy="319264"/>
              </a:xfrm>
            </p:grpSpPr>
            <p:sp>
              <p:nvSpPr>
                <p:cNvPr id="81" name="四角形: 角を丸くする 80">
                  <a:extLst>
                    <a:ext uri="{FF2B5EF4-FFF2-40B4-BE49-F238E27FC236}">
                      <a16:creationId xmlns:a16="http://schemas.microsoft.com/office/drawing/2014/main" id="{11A9E94B-F82D-4E91-B186-D8585D3FEE36}"/>
                    </a:ext>
                  </a:extLst>
                </p:cNvPr>
                <p:cNvSpPr/>
                <p:nvPr/>
              </p:nvSpPr>
              <p:spPr>
                <a:xfrm>
                  <a:off x="93462" y="322979"/>
                  <a:ext cx="3328510" cy="278222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700"/>
                </a:p>
              </p:txBody>
            </p:sp>
            <p:sp>
              <p:nvSpPr>
                <p:cNvPr id="82" name="テキスト ボックス 83">
                  <a:extLst>
                    <a:ext uri="{FF2B5EF4-FFF2-40B4-BE49-F238E27FC236}">
                      <a16:creationId xmlns:a16="http://schemas.microsoft.com/office/drawing/2014/main" id="{055BE79F-CF56-4F64-936F-0B083417E498}"/>
                    </a:ext>
                  </a:extLst>
                </p:cNvPr>
                <p:cNvSpPr txBox="1"/>
                <p:nvPr/>
              </p:nvSpPr>
              <p:spPr>
                <a:xfrm>
                  <a:off x="100013" y="296925"/>
                  <a:ext cx="1304925" cy="319264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kumimoji="1" lang="ja-JP" altLang="en-US" sz="700" b="0">
                      <a:solidFill>
                        <a:schemeClr val="bg1"/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</a:rPr>
                    <a:t>ガチャ内容説明テキスト</a:t>
                  </a:r>
                  <a:endParaRPr kumimoji="1" lang="en-US" altLang="ja-JP" sz="700" b="0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ja-JP" altLang="ja-JP" sz="700" b="0">
                      <a:solidFill>
                        <a:schemeClr val="bg1"/>
                      </a:solidFill>
                      <a:effectLst/>
                      <a:latin typeface="メイリオ" panose="020B0604030504040204" pitchFamily="50" charset="-128"/>
                      <a:ea typeface="メイリオ" panose="020B0604030504040204" pitchFamily="50" charset="-128"/>
                      <a:cs typeface="+mn-cs"/>
                    </a:rPr>
                    <a:t>ガチャ内容説明テキスト</a:t>
                  </a:r>
                  <a:endParaRPr lang="ja-JP" altLang="ja-JP" sz="700" b="0">
                    <a:solidFill>
                      <a:schemeClr val="bg1"/>
                    </a:solidFill>
                    <a:effectLst/>
                    <a:latin typeface="メイリオ" panose="020B0604030504040204" pitchFamily="50" charset="-128"/>
                    <a:ea typeface="メイリオ" panose="020B0604030504040204" pitchFamily="50" charset="-128"/>
                  </a:endParaRPr>
                </a:p>
                <a:p>
                  <a:endParaRPr kumimoji="1" lang="ja-JP" altLang="en-US" sz="1100" b="1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endParaRPr>
                </a:p>
              </p:txBody>
            </p:sp>
          </p:grpSp>
          <p:sp>
            <p:nvSpPr>
              <p:cNvPr id="62" name="テキスト ボックス 560">
                <a:extLst>
                  <a:ext uri="{FF2B5EF4-FFF2-40B4-BE49-F238E27FC236}">
                    <a16:creationId xmlns:a16="http://schemas.microsoft.com/office/drawing/2014/main" id="{41513B80-76AD-46F0-AC40-94CD9B941BF3}"/>
                  </a:ext>
                </a:extLst>
              </p:cNvPr>
              <p:cNvSpPr txBox="1"/>
              <p:nvPr/>
            </p:nvSpPr>
            <p:spPr>
              <a:xfrm>
                <a:off x="33338" y="51547"/>
                <a:ext cx="1743075" cy="35496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1050" b="1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1</a:t>
                </a:r>
                <a:r>
                  <a:rPr kumimoji="1" lang="ja-JP" altLang="en-US" sz="1050" b="1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日</a:t>
                </a:r>
                <a:r>
                  <a:rPr kumimoji="1" lang="en-US" altLang="ja-JP" sz="1050" b="1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1</a:t>
                </a:r>
                <a:r>
                  <a:rPr kumimoji="1" lang="ja-JP" altLang="en-US" sz="1050" b="1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回限定！無料ガチャ</a:t>
                </a:r>
                <a:endParaRPr kumimoji="1" lang="en-US" altLang="ja-JP" sz="105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pic>
          <p:nvPicPr>
            <p:cNvPr id="57" name="図 56">
              <a:extLst>
                <a:ext uri="{FF2B5EF4-FFF2-40B4-BE49-F238E27FC236}">
                  <a16:creationId xmlns:a16="http://schemas.microsoft.com/office/drawing/2014/main" id="{F5EF49D5-E048-4324-95BC-160233469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853" y="61420"/>
              <a:ext cx="3295648" cy="992560"/>
            </a:xfrm>
            <a:prstGeom prst="rect">
              <a:avLst/>
            </a:prstGeom>
          </p:spPr>
        </p:pic>
        <p:sp>
          <p:nvSpPr>
            <p:cNvPr id="58" name="テキスト ボックス 562">
              <a:extLst>
                <a:ext uri="{FF2B5EF4-FFF2-40B4-BE49-F238E27FC236}">
                  <a16:creationId xmlns:a16="http://schemas.microsoft.com/office/drawing/2014/main" id="{4AC2C636-9AD3-440B-9085-7DE240E7F275}"/>
                </a:ext>
              </a:extLst>
            </p:cNvPr>
            <p:cNvSpPr txBox="1"/>
            <p:nvPr/>
          </p:nvSpPr>
          <p:spPr>
            <a:xfrm>
              <a:off x="2874758" y="1047716"/>
              <a:ext cx="693234" cy="371223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rtlCol="0" anchor="t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あと</a:t>
              </a:r>
              <a:r>
                <a:rPr kumimoji="1" lang="en-US" altLang="ja-JP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99</a:t>
              </a:r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日</a:t>
              </a:r>
              <a:endParaRPr kumimoji="1" lang="en-US" altLang="ja-JP" sz="8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9" name="四角形: 角を丸くする 58">
              <a:extLst>
                <a:ext uri="{FF2B5EF4-FFF2-40B4-BE49-F238E27FC236}">
                  <a16:creationId xmlns:a16="http://schemas.microsoft.com/office/drawing/2014/main" id="{48B36313-C5F1-4987-8CA1-C3A888F222E1}"/>
                </a:ext>
              </a:extLst>
            </p:cNvPr>
            <p:cNvSpPr/>
            <p:nvPr/>
          </p:nvSpPr>
          <p:spPr>
            <a:xfrm>
              <a:off x="2712842" y="0"/>
              <a:ext cx="792000" cy="213538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ja-JP" altLang="en-US" sz="700" b="1">
                  <a:ea typeface="メイリオ"/>
                </a:rPr>
                <a:t>詳細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9923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初期文字メイリオ1.potx" id="{4CC45B49-B3D3-4080-927A-D6BA33902AE7}" vid="{8A81B9CE-A1AC-4B19-889B-2A875DBDC643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4C474B7ECFB4DA4491C2F2903EDCE387" ma:contentTypeVersion="2" ma:contentTypeDescription="新しいドキュメントを作成します。" ma:contentTypeScope="" ma:versionID="1a6ed75f45edef1d1f1b8f5cdbfc0bf9">
  <xsd:schema xmlns:xsd="http://www.w3.org/2001/XMLSchema" xmlns:xs="http://www.w3.org/2001/XMLSchema" xmlns:p="http://schemas.microsoft.com/office/2006/metadata/properties" xmlns:ns2="0296febf-2773-4faf-ae76-6dee2362d0db" targetNamespace="http://schemas.microsoft.com/office/2006/metadata/properties" ma:root="true" ma:fieldsID="13ccaadd41bf1eaf321fa8ccc77f4491" ns2:_="">
    <xsd:import namespace="0296febf-2773-4faf-ae76-6dee2362d0d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96febf-2773-4faf-ae76-6dee2362d0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6A4AEB3-75A9-44A0-A4FD-8F6E539F9FE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731DC33-B36C-4924-B3C3-6C87B74BA39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A34FD08-3900-48BC-A60C-207B15D91B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96febf-2773-4faf-ae76-6dee2362d0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初期文字メイリオ1</Template>
  <TotalTime>0</TotalTime>
  <Words>3226</Words>
  <Application>Microsoft Office PowerPoint</Application>
  <PresentationFormat>画面に合わせる (4:3)</PresentationFormat>
  <Paragraphs>782</Paragraphs>
  <Slides>19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0" baseType="lpstr"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真吾 宮田</dc:creator>
  <cp:lastModifiedBy>鈴木 泰治郎</cp:lastModifiedBy>
  <cp:revision>25</cp:revision>
  <dcterms:created xsi:type="dcterms:W3CDTF">2019-06-27T02:30:15Z</dcterms:created>
  <dcterms:modified xsi:type="dcterms:W3CDTF">2020-02-25T03:58:57Z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0x0101004C474B7ECFB4DA4491C2F2903EDCE387</vt:lpwstr>
  </property>
</Properties>
</file>